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11"/>
  </p:notesMasterIdLst>
  <p:sldIdLst>
    <p:sldId id="256" r:id="rId2"/>
    <p:sldId id="257" r:id="rId3"/>
    <p:sldId id="258" r:id="rId4"/>
    <p:sldId id="259" r:id="rId5"/>
    <p:sldId id="369" r:id="rId6"/>
    <p:sldId id="370" r:id="rId7"/>
    <p:sldId id="368" r:id="rId8"/>
    <p:sldId id="260" r:id="rId9"/>
    <p:sldId id="261" r:id="rId10"/>
    <p:sldId id="262" r:id="rId11"/>
    <p:sldId id="371" r:id="rId12"/>
    <p:sldId id="264" r:id="rId13"/>
    <p:sldId id="265" r:id="rId14"/>
    <p:sldId id="266" r:id="rId15"/>
    <p:sldId id="267" r:id="rId16"/>
    <p:sldId id="268" r:id="rId17"/>
    <p:sldId id="321" r:id="rId18"/>
    <p:sldId id="322" r:id="rId19"/>
    <p:sldId id="323" r:id="rId20"/>
    <p:sldId id="269" r:id="rId21"/>
    <p:sldId id="324" r:id="rId22"/>
    <p:sldId id="325" r:id="rId23"/>
    <p:sldId id="326" r:id="rId24"/>
    <p:sldId id="270" r:id="rId25"/>
    <p:sldId id="327" r:id="rId26"/>
    <p:sldId id="329" r:id="rId27"/>
    <p:sldId id="272" r:id="rId28"/>
    <p:sldId id="273" r:id="rId29"/>
    <p:sldId id="274" r:id="rId30"/>
    <p:sldId id="330" r:id="rId31"/>
    <p:sldId id="331" r:id="rId32"/>
    <p:sldId id="275" r:id="rId33"/>
    <p:sldId id="372" r:id="rId34"/>
    <p:sldId id="277" r:id="rId35"/>
    <p:sldId id="278" r:id="rId36"/>
    <p:sldId id="373" r:id="rId37"/>
    <p:sldId id="279" r:id="rId38"/>
    <p:sldId id="332" r:id="rId39"/>
    <p:sldId id="374" r:id="rId40"/>
    <p:sldId id="333" r:id="rId41"/>
    <p:sldId id="335" r:id="rId42"/>
    <p:sldId id="336" r:id="rId43"/>
    <p:sldId id="284" r:id="rId44"/>
    <p:sldId id="285" r:id="rId45"/>
    <p:sldId id="286" r:id="rId46"/>
    <p:sldId id="337" r:id="rId47"/>
    <p:sldId id="288" r:id="rId48"/>
    <p:sldId id="289" r:id="rId49"/>
    <p:sldId id="290" r:id="rId50"/>
    <p:sldId id="291" r:id="rId51"/>
    <p:sldId id="292" r:id="rId52"/>
    <p:sldId id="338" r:id="rId53"/>
    <p:sldId id="339" r:id="rId54"/>
    <p:sldId id="293" r:id="rId55"/>
    <p:sldId id="340" r:id="rId56"/>
    <p:sldId id="375" r:id="rId57"/>
    <p:sldId id="294" r:id="rId58"/>
    <p:sldId id="295" r:id="rId59"/>
    <p:sldId id="341" r:id="rId60"/>
    <p:sldId id="342" r:id="rId61"/>
    <p:sldId id="343" r:id="rId62"/>
    <p:sldId id="296" r:id="rId63"/>
    <p:sldId id="297" r:id="rId64"/>
    <p:sldId id="344" r:id="rId65"/>
    <p:sldId id="298" r:id="rId66"/>
    <p:sldId id="301" r:id="rId67"/>
    <p:sldId id="302" r:id="rId68"/>
    <p:sldId id="303" r:id="rId69"/>
    <p:sldId id="304" r:id="rId70"/>
    <p:sldId id="305" r:id="rId71"/>
    <p:sldId id="345" r:id="rId72"/>
    <p:sldId id="306" r:id="rId73"/>
    <p:sldId id="307" r:id="rId74"/>
    <p:sldId id="346" r:id="rId75"/>
    <p:sldId id="376" r:id="rId76"/>
    <p:sldId id="308" r:id="rId77"/>
    <p:sldId id="309" r:id="rId78"/>
    <p:sldId id="310" r:id="rId79"/>
    <p:sldId id="311" r:id="rId80"/>
    <p:sldId id="312" r:id="rId81"/>
    <p:sldId id="377" r:id="rId82"/>
    <p:sldId id="313" r:id="rId83"/>
    <p:sldId id="348" r:id="rId84"/>
    <p:sldId id="314" r:id="rId85"/>
    <p:sldId id="347" r:id="rId86"/>
    <p:sldId id="319" r:id="rId87"/>
    <p:sldId id="320" r:id="rId88"/>
    <p:sldId id="349" r:id="rId89"/>
    <p:sldId id="315" r:id="rId90"/>
    <p:sldId id="316" r:id="rId91"/>
    <p:sldId id="317" r:id="rId92"/>
    <p:sldId id="318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60" r:id="rId103"/>
    <p:sldId id="361" r:id="rId104"/>
    <p:sldId id="362" r:id="rId105"/>
    <p:sldId id="363" r:id="rId106"/>
    <p:sldId id="365" r:id="rId107"/>
    <p:sldId id="366" r:id="rId108"/>
    <p:sldId id="367" r:id="rId109"/>
    <p:sldId id="378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4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hiva\SPIPA\Economy_Leture3\graph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840" b="1" i="0" u="none" strike="noStrike" kern="1200" cap="all" spc="120" normalizeH="0" baseline="0">
                <a:solidFill>
                  <a:schemeClr val="bg1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pPr>
            <a:r>
              <a:rPr lang="en-US"/>
              <a:t>Urjit’s Target for India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840" b="1" i="0" u="none" strike="noStrike" kern="1200" cap="all" spc="120" normalizeH="0" baseline="0">
              <a:solidFill>
                <a:schemeClr val="bg1"/>
              </a:solidFill>
              <a:latin typeface="Franklin Gothic Demi Cond" panose="020B07060304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'4% target when to achieve'!$B$1</c:f>
              <c:strCache>
                <c:ptCount val="1"/>
                <c:pt idx="0">
                  <c:v>Target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Franklin Gothic Demi Cond" panose="020B07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'4% target when to achieve'!$A$2:$A$5</c:f>
              <c:numCache>
                <c:formatCode>General</c:formatCode>
                <c:ptCount val="4"/>
                <c:pt idx="0">
                  <c:v>0</c:v>
                </c:pt>
                <c:pt idx="1">
                  <c:v>12</c:v>
                </c:pt>
                <c:pt idx="2">
                  <c:v>24</c:v>
                </c:pt>
                <c:pt idx="3">
                  <c:v>36</c:v>
                </c:pt>
              </c:numCache>
            </c:numRef>
          </c:cat>
          <c:val>
            <c:numRef>
              <c:f>'4% target when to achieve'!$B$2:$B$5</c:f>
              <c:numCache>
                <c:formatCode>0%</c:formatCode>
                <c:ptCount val="4"/>
                <c:pt idx="0">
                  <c:v>0.1</c:v>
                </c:pt>
                <c:pt idx="1">
                  <c:v>0.08</c:v>
                </c:pt>
                <c:pt idx="2">
                  <c:v>0.06</c:v>
                </c:pt>
                <c:pt idx="3">
                  <c:v>0.04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9577680"/>
        <c:axId val="169586928"/>
      </c:lineChart>
      <c:catAx>
        <c:axId val="16957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cap="all" spc="120" normalizeH="0" baseline="0">
                <a:solidFill>
                  <a:schemeClr val="bg1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pPr>
            <a:endParaRPr lang="en-US"/>
          </a:p>
        </c:txPr>
        <c:crossAx val="169586928"/>
        <c:crosses val="autoZero"/>
        <c:auto val="1"/>
        <c:lblAlgn val="ctr"/>
        <c:lblOffset val="100"/>
        <c:noMultiLvlLbl val="0"/>
      </c:catAx>
      <c:valAx>
        <c:axId val="169586928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bg1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pPr>
            <a:endParaRPr lang="en-US"/>
          </a:p>
        </c:txPr>
        <c:crossAx val="16957768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3200" b="0" i="0" u="none" strike="noStrike" kern="1200" baseline="0">
                <a:solidFill>
                  <a:schemeClr val="bg1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200">
          <a:solidFill>
            <a:schemeClr val="bg1"/>
          </a:solidFill>
          <a:latin typeface="Franklin Gothic Demi Cond" panose="020B07060304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image" Target="../media/image8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6CF91A-9D88-4A51-B7D1-2D65AADE44B2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AA0EDA-91A3-4CDF-BBFB-509D04193CD4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Bank Rate 8.75</a:t>
          </a:r>
        </a:p>
      </dgm:t>
    </dgm:pt>
    <dgm:pt modelId="{D67E86F2-DA92-49A0-814B-45B038E3717C}" type="parTrans" cxnId="{AE1FB465-7CE0-496D-A700-AA2CB1F0DE42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670A956B-17DF-4572-A72B-BBEA66D15AB5}" type="sibTrans" cxnId="{AE1FB465-7CE0-496D-A700-AA2CB1F0DE42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59D59764-FFFB-4FFD-9327-412B03C34D9D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MSF</a:t>
          </a:r>
        </a:p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8.75</a:t>
          </a:r>
          <a:endParaRPr lang="en-US" sz="44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D7A3BEF1-5534-447F-B555-12A8BCF67134}" type="parTrans" cxnId="{F87FE3E0-C668-4EAF-81BB-25E719E51863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0F07BD35-BC66-4388-93FF-5B8C7409E7CC}" type="sibTrans" cxnId="{F87FE3E0-C668-4EAF-81BB-25E719E51863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63C6FC56-0DD3-4D08-B9BB-BA35A1A075E3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Repo 7.75</a:t>
          </a:r>
          <a:endParaRPr lang="en-US" sz="44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CE41EEEB-262D-42BF-AD7F-2D97F2306DE2}" type="parTrans" cxnId="{92F6F1EB-5299-4D52-A1D7-A1E8A6370059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26D1728D-B636-41C0-955B-E10A7DE79ED8}" type="sibTrans" cxnId="{92F6F1EB-5299-4D52-A1D7-A1E8A6370059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9B81DB5F-CFF5-432C-B5DC-A8C1052D9687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RR 6.75</a:t>
          </a:r>
          <a:endParaRPr lang="en-US" sz="44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98BB6225-348E-4328-9954-4669713CE20B}" type="parTrans" cxnId="{5DBB85C3-7F31-4E73-8AFC-A879E85D12ED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6A1039FE-45E5-41DC-A672-787001DC5658}" type="sibTrans" cxnId="{5DBB85C3-7F31-4E73-8AFC-A879E85D12ED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79A8D5AF-D0EE-4EEB-9D04-4B277F1BC6D6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SLR 22%</a:t>
          </a:r>
          <a:endParaRPr lang="en-US" sz="44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97834DBA-0D5D-4351-ACFB-A48D06317E95}" type="parTrans" cxnId="{5DA969A8-6836-4A0C-AC53-F4F01DEBA119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0F944E7A-C150-4A6B-900A-62B084713896}" type="sibTrans" cxnId="{5DA969A8-6836-4A0C-AC53-F4F01DEBA119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BB643CDE-259F-468B-BB10-90977EE7631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CRR 4%</a:t>
          </a:r>
          <a:endParaRPr lang="en-US" sz="44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2310D68C-5BE1-4E37-A6B9-54280DFA1F9C}" type="parTrans" cxnId="{2247A9C7-C883-4C62-8C31-123E1E80D535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F6F1D413-473E-4BC1-B18A-1EC376EC7E1A}" type="sibTrans" cxnId="{2247A9C7-C883-4C62-8C31-123E1E80D535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D1C6B2B0-EBC9-4BDE-BFF4-81B13201EA88}" type="pres">
      <dgm:prSet presAssocID="{D96CF91A-9D88-4A51-B7D1-2D65AADE44B2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D7736B8-384C-4AD9-9869-39A6DB7890D2}" type="pres">
      <dgm:prSet presAssocID="{BB643CDE-259F-468B-BB10-90977EE76310}" presName="Accent6" presStyleCnt="0"/>
      <dgm:spPr/>
    </dgm:pt>
    <dgm:pt modelId="{739F4B23-5577-4283-AB49-BA906EF7BE1B}" type="pres">
      <dgm:prSet presAssocID="{BB643CDE-259F-468B-BB10-90977EE76310}" presName="Accent" presStyleLbl="node1" presStyleIdx="0" presStyleCnt="6"/>
      <dgm:spPr/>
    </dgm:pt>
    <dgm:pt modelId="{42CE33B8-C9E6-414B-9F99-28A2AAAD4B10}" type="pres">
      <dgm:prSet presAssocID="{BB643CDE-259F-468B-BB10-90977EE76310}" presName="ParentBackground6" presStyleCnt="0"/>
      <dgm:spPr/>
    </dgm:pt>
    <dgm:pt modelId="{7FB9C56F-0922-48F1-824D-302CE648DB91}" type="pres">
      <dgm:prSet presAssocID="{BB643CDE-259F-468B-BB10-90977EE76310}" presName="ParentBackground" presStyleLbl="fgAcc1" presStyleIdx="0" presStyleCnt="6"/>
      <dgm:spPr/>
      <dgm:t>
        <a:bodyPr/>
        <a:lstStyle/>
        <a:p>
          <a:endParaRPr lang="en-US"/>
        </a:p>
      </dgm:t>
    </dgm:pt>
    <dgm:pt modelId="{01C98B0D-C8E3-4795-9294-6C79E7696B6B}" type="pres">
      <dgm:prSet presAssocID="{BB643CDE-259F-468B-BB10-90977EE76310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4DE20-3067-4341-B646-E01552DEF161}" type="pres">
      <dgm:prSet presAssocID="{79A8D5AF-D0EE-4EEB-9D04-4B277F1BC6D6}" presName="Accent5" presStyleCnt="0"/>
      <dgm:spPr/>
    </dgm:pt>
    <dgm:pt modelId="{B2FC38E8-B664-417C-9BE1-D6814550300D}" type="pres">
      <dgm:prSet presAssocID="{79A8D5AF-D0EE-4EEB-9D04-4B277F1BC6D6}" presName="Accent" presStyleLbl="node1" presStyleIdx="1" presStyleCnt="6"/>
      <dgm:spPr/>
    </dgm:pt>
    <dgm:pt modelId="{B8DEE428-C3F2-4BC4-838F-AC36E0DB3674}" type="pres">
      <dgm:prSet presAssocID="{79A8D5AF-D0EE-4EEB-9D04-4B277F1BC6D6}" presName="ParentBackground5" presStyleCnt="0"/>
      <dgm:spPr/>
    </dgm:pt>
    <dgm:pt modelId="{D630E86A-10EE-44E5-8F40-69742C247B38}" type="pres">
      <dgm:prSet presAssocID="{79A8D5AF-D0EE-4EEB-9D04-4B277F1BC6D6}" presName="ParentBackground" presStyleLbl="fgAcc1" presStyleIdx="1" presStyleCnt="6"/>
      <dgm:spPr/>
      <dgm:t>
        <a:bodyPr/>
        <a:lstStyle/>
        <a:p>
          <a:endParaRPr lang="en-US"/>
        </a:p>
      </dgm:t>
    </dgm:pt>
    <dgm:pt modelId="{D98143E3-D86A-4B4A-8607-B5D0528513FE}" type="pres">
      <dgm:prSet presAssocID="{79A8D5AF-D0EE-4EEB-9D04-4B277F1BC6D6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19EB93-E661-4A0C-8AAA-C9B76EDA8340}" type="pres">
      <dgm:prSet presAssocID="{9B81DB5F-CFF5-432C-B5DC-A8C1052D9687}" presName="Accent4" presStyleCnt="0"/>
      <dgm:spPr/>
    </dgm:pt>
    <dgm:pt modelId="{1907A89E-AFE5-49AE-A45C-D5D0862C8901}" type="pres">
      <dgm:prSet presAssocID="{9B81DB5F-CFF5-432C-B5DC-A8C1052D9687}" presName="Accent" presStyleLbl="node1" presStyleIdx="2" presStyleCnt="6"/>
      <dgm:spPr/>
    </dgm:pt>
    <dgm:pt modelId="{715497F3-605C-454F-997A-810CA30AA420}" type="pres">
      <dgm:prSet presAssocID="{9B81DB5F-CFF5-432C-B5DC-A8C1052D9687}" presName="ParentBackground4" presStyleCnt="0"/>
      <dgm:spPr/>
    </dgm:pt>
    <dgm:pt modelId="{2C8B058B-15FC-4080-A5DD-F7A6D3984013}" type="pres">
      <dgm:prSet presAssocID="{9B81DB5F-CFF5-432C-B5DC-A8C1052D9687}" presName="ParentBackground" presStyleLbl="fgAcc1" presStyleIdx="2" presStyleCnt="6"/>
      <dgm:spPr/>
      <dgm:t>
        <a:bodyPr/>
        <a:lstStyle/>
        <a:p>
          <a:endParaRPr lang="en-US"/>
        </a:p>
      </dgm:t>
    </dgm:pt>
    <dgm:pt modelId="{7947ED48-50E9-4869-AF32-547499351BC8}" type="pres">
      <dgm:prSet presAssocID="{9B81DB5F-CFF5-432C-B5DC-A8C1052D9687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814DFA-025E-45EA-944A-270D282AA933}" type="pres">
      <dgm:prSet presAssocID="{63C6FC56-0DD3-4D08-B9BB-BA35A1A075E3}" presName="Accent3" presStyleCnt="0"/>
      <dgm:spPr/>
    </dgm:pt>
    <dgm:pt modelId="{D9474214-88EB-40A1-9161-4693AE21AA48}" type="pres">
      <dgm:prSet presAssocID="{63C6FC56-0DD3-4D08-B9BB-BA35A1A075E3}" presName="Accent" presStyleLbl="node1" presStyleIdx="3" presStyleCnt="6"/>
      <dgm:spPr/>
    </dgm:pt>
    <dgm:pt modelId="{D14B2E47-B977-4783-9251-BA843115F2BB}" type="pres">
      <dgm:prSet presAssocID="{63C6FC56-0DD3-4D08-B9BB-BA35A1A075E3}" presName="ParentBackground3" presStyleCnt="0"/>
      <dgm:spPr/>
    </dgm:pt>
    <dgm:pt modelId="{264F0D10-6745-49CB-BF27-65D5F304B6F8}" type="pres">
      <dgm:prSet presAssocID="{63C6FC56-0DD3-4D08-B9BB-BA35A1A075E3}" presName="ParentBackground" presStyleLbl="fgAcc1" presStyleIdx="3" presStyleCnt="6"/>
      <dgm:spPr/>
      <dgm:t>
        <a:bodyPr/>
        <a:lstStyle/>
        <a:p>
          <a:endParaRPr lang="en-US"/>
        </a:p>
      </dgm:t>
    </dgm:pt>
    <dgm:pt modelId="{3B8A81C8-5FDE-4F39-8799-D13212A55CB9}" type="pres">
      <dgm:prSet presAssocID="{63C6FC56-0DD3-4D08-B9BB-BA35A1A075E3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4BD139-EF6C-4252-8FAD-185F326A02C6}" type="pres">
      <dgm:prSet presAssocID="{59D59764-FFFB-4FFD-9327-412B03C34D9D}" presName="Accent2" presStyleCnt="0"/>
      <dgm:spPr/>
    </dgm:pt>
    <dgm:pt modelId="{C86F5089-5E77-4770-AF8F-0470AE2F91D5}" type="pres">
      <dgm:prSet presAssocID="{59D59764-FFFB-4FFD-9327-412B03C34D9D}" presName="Accent" presStyleLbl="node1" presStyleIdx="4" presStyleCnt="6"/>
      <dgm:spPr/>
    </dgm:pt>
    <dgm:pt modelId="{2D60CA92-BEFE-4517-834C-F0F82AE41B14}" type="pres">
      <dgm:prSet presAssocID="{59D59764-FFFB-4FFD-9327-412B03C34D9D}" presName="ParentBackground2" presStyleCnt="0"/>
      <dgm:spPr/>
    </dgm:pt>
    <dgm:pt modelId="{36FC7401-E743-469C-B478-A632A1246ACE}" type="pres">
      <dgm:prSet presAssocID="{59D59764-FFFB-4FFD-9327-412B03C34D9D}" presName="ParentBackground" presStyleLbl="fgAcc1" presStyleIdx="4" presStyleCnt="6"/>
      <dgm:spPr/>
      <dgm:t>
        <a:bodyPr/>
        <a:lstStyle/>
        <a:p>
          <a:endParaRPr lang="en-US"/>
        </a:p>
      </dgm:t>
    </dgm:pt>
    <dgm:pt modelId="{B2B232E5-BA61-4797-81BD-EB5E942724F0}" type="pres">
      <dgm:prSet presAssocID="{59D59764-FFFB-4FFD-9327-412B03C34D9D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15D902-ADC7-46F9-B744-CC17C9AC5F75}" type="pres">
      <dgm:prSet presAssocID="{43AA0EDA-91A3-4CDF-BBFB-509D04193CD4}" presName="Accent1" presStyleCnt="0"/>
      <dgm:spPr/>
    </dgm:pt>
    <dgm:pt modelId="{53FFD563-4B5D-430A-91C2-655CBB852B47}" type="pres">
      <dgm:prSet presAssocID="{43AA0EDA-91A3-4CDF-BBFB-509D04193CD4}" presName="Accent" presStyleLbl="node1" presStyleIdx="5" presStyleCnt="6"/>
      <dgm:spPr/>
    </dgm:pt>
    <dgm:pt modelId="{98A4FFC1-73FA-46FB-A906-7568F371D83B}" type="pres">
      <dgm:prSet presAssocID="{43AA0EDA-91A3-4CDF-BBFB-509D04193CD4}" presName="ParentBackground1" presStyleCnt="0"/>
      <dgm:spPr/>
    </dgm:pt>
    <dgm:pt modelId="{CD9CFA99-231B-4592-9574-E7D2C9B9B10C}" type="pres">
      <dgm:prSet presAssocID="{43AA0EDA-91A3-4CDF-BBFB-509D04193CD4}" presName="ParentBackground" presStyleLbl="fgAcc1" presStyleIdx="5" presStyleCnt="6"/>
      <dgm:spPr/>
      <dgm:t>
        <a:bodyPr/>
        <a:lstStyle/>
        <a:p>
          <a:endParaRPr lang="en-US"/>
        </a:p>
      </dgm:t>
    </dgm:pt>
    <dgm:pt modelId="{8244ACEE-955F-47E5-9AF8-815E98471BA1}" type="pres">
      <dgm:prSet presAssocID="{43AA0EDA-91A3-4CDF-BBFB-509D04193CD4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92E6D5-02F6-4D34-8EC3-95093093BD8C}" type="presOf" srcId="{43AA0EDA-91A3-4CDF-BBFB-509D04193CD4}" destId="{CD9CFA99-231B-4592-9574-E7D2C9B9B10C}" srcOrd="0" destOrd="0" presId="urn:microsoft.com/office/officeart/2011/layout/CircleProcess"/>
    <dgm:cxn modelId="{5DA969A8-6836-4A0C-AC53-F4F01DEBA119}" srcId="{D96CF91A-9D88-4A51-B7D1-2D65AADE44B2}" destId="{79A8D5AF-D0EE-4EEB-9D04-4B277F1BC6D6}" srcOrd="4" destOrd="0" parTransId="{97834DBA-0D5D-4351-ACFB-A48D06317E95}" sibTransId="{0F944E7A-C150-4A6B-900A-62B084713896}"/>
    <dgm:cxn modelId="{5DBB85C3-7F31-4E73-8AFC-A879E85D12ED}" srcId="{D96CF91A-9D88-4A51-B7D1-2D65AADE44B2}" destId="{9B81DB5F-CFF5-432C-B5DC-A8C1052D9687}" srcOrd="3" destOrd="0" parTransId="{98BB6225-348E-4328-9954-4669713CE20B}" sibTransId="{6A1039FE-45E5-41DC-A672-787001DC5658}"/>
    <dgm:cxn modelId="{04EADE76-F883-4EC2-96F4-3552387C4D7C}" type="presOf" srcId="{43AA0EDA-91A3-4CDF-BBFB-509D04193CD4}" destId="{8244ACEE-955F-47E5-9AF8-815E98471BA1}" srcOrd="1" destOrd="0" presId="urn:microsoft.com/office/officeart/2011/layout/CircleProcess"/>
    <dgm:cxn modelId="{01C86E1C-D249-4BD3-820B-F97ADDB90DEA}" type="presOf" srcId="{BB643CDE-259F-468B-BB10-90977EE76310}" destId="{01C98B0D-C8E3-4795-9294-6C79E7696B6B}" srcOrd="1" destOrd="0" presId="urn:microsoft.com/office/officeart/2011/layout/CircleProcess"/>
    <dgm:cxn modelId="{457DE9FB-E6D6-4EAF-BE56-261890B094DA}" type="presOf" srcId="{79A8D5AF-D0EE-4EEB-9D04-4B277F1BC6D6}" destId="{D98143E3-D86A-4B4A-8607-B5D0528513FE}" srcOrd="1" destOrd="0" presId="urn:microsoft.com/office/officeart/2011/layout/CircleProcess"/>
    <dgm:cxn modelId="{22077DB6-8EB3-4253-BEDE-C1DA2600DDA8}" type="presOf" srcId="{63C6FC56-0DD3-4D08-B9BB-BA35A1A075E3}" destId="{264F0D10-6745-49CB-BF27-65D5F304B6F8}" srcOrd="0" destOrd="0" presId="urn:microsoft.com/office/officeart/2011/layout/CircleProcess"/>
    <dgm:cxn modelId="{8D9781C3-3936-4CA1-A840-CF19CC152003}" type="presOf" srcId="{59D59764-FFFB-4FFD-9327-412B03C34D9D}" destId="{B2B232E5-BA61-4797-81BD-EB5E942724F0}" srcOrd="1" destOrd="0" presId="urn:microsoft.com/office/officeart/2011/layout/CircleProcess"/>
    <dgm:cxn modelId="{16699AC6-E2D0-4070-81C0-34A04EA3EBE4}" type="presOf" srcId="{BB643CDE-259F-468B-BB10-90977EE76310}" destId="{7FB9C56F-0922-48F1-824D-302CE648DB91}" srcOrd="0" destOrd="0" presId="urn:microsoft.com/office/officeart/2011/layout/CircleProcess"/>
    <dgm:cxn modelId="{082AF654-CEBB-4118-9A5C-7E2CD1E26193}" type="presOf" srcId="{9B81DB5F-CFF5-432C-B5DC-A8C1052D9687}" destId="{7947ED48-50E9-4869-AF32-547499351BC8}" srcOrd="1" destOrd="0" presId="urn:microsoft.com/office/officeart/2011/layout/CircleProcess"/>
    <dgm:cxn modelId="{B352298C-2F12-4D2F-AEFA-66A49A86DA02}" type="presOf" srcId="{9B81DB5F-CFF5-432C-B5DC-A8C1052D9687}" destId="{2C8B058B-15FC-4080-A5DD-F7A6D3984013}" srcOrd="0" destOrd="0" presId="urn:microsoft.com/office/officeart/2011/layout/CircleProcess"/>
    <dgm:cxn modelId="{F87FE3E0-C668-4EAF-81BB-25E719E51863}" srcId="{D96CF91A-9D88-4A51-B7D1-2D65AADE44B2}" destId="{59D59764-FFFB-4FFD-9327-412B03C34D9D}" srcOrd="1" destOrd="0" parTransId="{D7A3BEF1-5534-447F-B555-12A8BCF67134}" sibTransId="{0F07BD35-BC66-4388-93FF-5B8C7409E7CC}"/>
    <dgm:cxn modelId="{5576E75B-67A4-4BFF-A2B9-5022E24C54D6}" type="presOf" srcId="{79A8D5AF-D0EE-4EEB-9D04-4B277F1BC6D6}" destId="{D630E86A-10EE-44E5-8F40-69742C247B38}" srcOrd="0" destOrd="0" presId="urn:microsoft.com/office/officeart/2011/layout/CircleProcess"/>
    <dgm:cxn modelId="{02511739-3317-4E90-98AE-FB7F9CE847D0}" type="presOf" srcId="{59D59764-FFFB-4FFD-9327-412B03C34D9D}" destId="{36FC7401-E743-469C-B478-A632A1246ACE}" srcOrd="0" destOrd="0" presId="urn:microsoft.com/office/officeart/2011/layout/CircleProcess"/>
    <dgm:cxn modelId="{E1571E9B-04ED-4EA7-98D5-C868AED4EEED}" type="presOf" srcId="{63C6FC56-0DD3-4D08-B9BB-BA35A1A075E3}" destId="{3B8A81C8-5FDE-4F39-8799-D13212A55CB9}" srcOrd="1" destOrd="0" presId="urn:microsoft.com/office/officeart/2011/layout/CircleProcess"/>
    <dgm:cxn modelId="{744F4DDF-95BF-4550-8F31-45289FB95F54}" type="presOf" srcId="{D96CF91A-9D88-4A51-B7D1-2D65AADE44B2}" destId="{D1C6B2B0-EBC9-4BDE-BFF4-81B13201EA88}" srcOrd="0" destOrd="0" presId="urn:microsoft.com/office/officeart/2011/layout/CircleProcess"/>
    <dgm:cxn modelId="{AE1FB465-7CE0-496D-A700-AA2CB1F0DE42}" srcId="{D96CF91A-9D88-4A51-B7D1-2D65AADE44B2}" destId="{43AA0EDA-91A3-4CDF-BBFB-509D04193CD4}" srcOrd="0" destOrd="0" parTransId="{D67E86F2-DA92-49A0-814B-45B038E3717C}" sibTransId="{670A956B-17DF-4572-A72B-BBEA66D15AB5}"/>
    <dgm:cxn modelId="{2247A9C7-C883-4C62-8C31-123E1E80D535}" srcId="{D96CF91A-9D88-4A51-B7D1-2D65AADE44B2}" destId="{BB643CDE-259F-468B-BB10-90977EE76310}" srcOrd="5" destOrd="0" parTransId="{2310D68C-5BE1-4E37-A6B9-54280DFA1F9C}" sibTransId="{F6F1D413-473E-4BC1-B18A-1EC376EC7E1A}"/>
    <dgm:cxn modelId="{92F6F1EB-5299-4D52-A1D7-A1E8A6370059}" srcId="{D96CF91A-9D88-4A51-B7D1-2D65AADE44B2}" destId="{63C6FC56-0DD3-4D08-B9BB-BA35A1A075E3}" srcOrd="2" destOrd="0" parTransId="{CE41EEEB-262D-42BF-AD7F-2D97F2306DE2}" sibTransId="{26D1728D-B636-41C0-955B-E10A7DE79ED8}"/>
    <dgm:cxn modelId="{F20F007F-6735-4498-8012-77E931AAAC93}" type="presParOf" srcId="{D1C6B2B0-EBC9-4BDE-BFF4-81B13201EA88}" destId="{7D7736B8-384C-4AD9-9869-39A6DB7890D2}" srcOrd="0" destOrd="0" presId="urn:microsoft.com/office/officeart/2011/layout/CircleProcess"/>
    <dgm:cxn modelId="{27EE6A6C-EEC2-4389-817E-ACE365F88CDE}" type="presParOf" srcId="{7D7736B8-384C-4AD9-9869-39A6DB7890D2}" destId="{739F4B23-5577-4283-AB49-BA906EF7BE1B}" srcOrd="0" destOrd="0" presId="urn:microsoft.com/office/officeart/2011/layout/CircleProcess"/>
    <dgm:cxn modelId="{1DC6E5E8-AF2F-4806-ABCD-897C4483A236}" type="presParOf" srcId="{D1C6B2B0-EBC9-4BDE-BFF4-81B13201EA88}" destId="{42CE33B8-C9E6-414B-9F99-28A2AAAD4B10}" srcOrd="1" destOrd="0" presId="urn:microsoft.com/office/officeart/2011/layout/CircleProcess"/>
    <dgm:cxn modelId="{25837CA2-7553-4A37-B2EB-832E9858B050}" type="presParOf" srcId="{42CE33B8-C9E6-414B-9F99-28A2AAAD4B10}" destId="{7FB9C56F-0922-48F1-824D-302CE648DB91}" srcOrd="0" destOrd="0" presId="urn:microsoft.com/office/officeart/2011/layout/CircleProcess"/>
    <dgm:cxn modelId="{79B82FC1-E7E3-4A54-8E8F-F4CA1B121F37}" type="presParOf" srcId="{D1C6B2B0-EBC9-4BDE-BFF4-81B13201EA88}" destId="{01C98B0D-C8E3-4795-9294-6C79E7696B6B}" srcOrd="2" destOrd="0" presId="urn:microsoft.com/office/officeart/2011/layout/CircleProcess"/>
    <dgm:cxn modelId="{981DEB6A-AD38-4965-B56D-F86E9749243C}" type="presParOf" srcId="{D1C6B2B0-EBC9-4BDE-BFF4-81B13201EA88}" destId="{A484DE20-3067-4341-B646-E01552DEF161}" srcOrd="3" destOrd="0" presId="urn:microsoft.com/office/officeart/2011/layout/CircleProcess"/>
    <dgm:cxn modelId="{19203954-3E97-42A9-AB34-3B440DEA23F3}" type="presParOf" srcId="{A484DE20-3067-4341-B646-E01552DEF161}" destId="{B2FC38E8-B664-417C-9BE1-D6814550300D}" srcOrd="0" destOrd="0" presId="urn:microsoft.com/office/officeart/2011/layout/CircleProcess"/>
    <dgm:cxn modelId="{CD09CCFF-69FC-4FFD-B0D6-293B5256D188}" type="presParOf" srcId="{D1C6B2B0-EBC9-4BDE-BFF4-81B13201EA88}" destId="{B8DEE428-C3F2-4BC4-838F-AC36E0DB3674}" srcOrd="4" destOrd="0" presId="urn:microsoft.com/office/officeart/2011/layout/CircleProcess"/>
    <dgm:cxn modelId="{CA49CD44-4AC3-44E9-A5FB-9A61A2D6247A}" type="presParOf" srcId="{B8DEE428-C3F2-4BC4-838F-AC36E0DB3674}" destId="{D630E86A-10EE-44E5-8F40-69742C247B38}" srcOrd="0" destOrd="0" presId="urn:microsoft.com/office/officeart/2011/layout/CircleProcess"/>
    <dgm:cxn modelId="{5AC85D90-92A6-4499-8DAF-93B7FE082461}" type="presParOf" srcId="{D1C6B2B0-EBC9-4BDE-BFF4-81B13201EA88}" destId="{D98143E3-D86A-4B4A-8607-B5D0528513FE}" srcOrd="5" destOrd="0" presId="urn:microsoft.com/office/officeart/2011/layout/CircleProcess"/>
    <dgm:cxn modelId="{579330AA-7514-4160-BC67-FD20F86A3E10}" type="presParOf" srcId="{D1C6B2B0-EBC9-4BDE-BFF4-81B13201EA88}" destId="{AC19EB93-E661-4A0C-8AAA-C9B76EDA8340}" srcOrd="6" destOrd="0" presId="urn:microsoft.com/office/officeart/2011/layout/CircleProcess"/>
    <dgm:cxn modelId="{962F8DE4-5227-446D-B156-720569ACA545}" type="presParOf" srcId="{AC19EB93-E661-4A0C-8AAA-C9B76EDA8340}" destId="{1907A89E-AFE5-49AE-A45C-D5D0862C8901}" srcOrd="0" destOrd="0" presId="urn:microsoft.com/office/officeart/2011/layout/CircleProcess"/>
    <dgm:cxn modelId="{41F102B9-A416-4671-AE12-003D16956847}" type="presParOf" srcId="{D1C6B2B0-EBC9-4BDE-BFF4-81B13201EA88}" destId="{715497F3-605C-454F-997A-810CA30AA420}" srcOrd="7" destOrd="0" presId="urn:microsoft.com/office/officeart/2011/layout/CircleProcess"/>
    <dgm:cxn modelId="{423EB134-CB06-4CF4-950D-06BA2A6D9586}" type="presParOf" srcId="{715497F3-605C-454F-997A-810CA30AA420}" destId="{2C8B058B-15FC-4080-A5DD-F7A6D3984013}" srcOrd="0" destOrd="0" presId="urn:microsoft.com/office/officeart/2011/layout/CircleProcess"/>
    <dgm:cxn modelId="{A6FF5A4D-C785-469C-A9EE-868CF8047680}" type="presParOf" srcId="{D1C6B2B0-EBC9-4BDE-BFF4-81B13201EA88}" destId="{7947ED48-50E9-4869-AF32-547499351BC8}" srcOrd="8" destOrd="0" presId="urn:microsoft.com/office/officeart/2011/layout/CircleProcess"/>
    <dgm:cxn modelId="{6CE303CE-674C-4031-9160-5B60CC422C82}" type="presParOf" srcId="{D1C6B2B0-EBC9-4BDE-BFF4-81B13201EA88}" destId="{CE814DFA-025E-45EA-944A-270D282AA933}" srcOrd="9" destOrd="0" presId="urn:microsoft.com/office/officeart/2011/layout/CircleProcess"/>
    <dgm:cxn modelId="{156FD559-4CE5-4C00-A1C6-15B0FA5A045D}" type="presParOf" srcId="{CE814DFA-025E-45EA-944A-270D282AA933}" destId="{D9474214-88EB-40A1-9161-4693AE21AA48}" srcOrd="0" destOrd="0" presId="urn:microsoft.com/office/officeart/2011/layout/CircleProcess"/>
    <dgm:cxn modelId="{39749EDB-8A58-4C34-9126-F1CB816DD492}" type="presParOf" srcId="{D1C6B2B0-EBC9-4BDE-BFF4-81B13201EA88}" destId="{D14B2E47-B977-4783-9251-BA843115F2BB}" srcOrd="10" destOrd="0" presId="urn:microsoft.com/office/officeart/2011/layout/CircleProcess"/>
    <dgm:cxn modelId="{CED1E4A5-D6EA-4A71-B322-E2F023D7F663}" type="presParOf" srcId="{D14B2E47-B977-4783-9251-BA843115F2BB}" destId="{264F0D10-6745-49CB-BF27-65D5F304B6F8}" srcOrd="0" destOrd="0" presId="urn:microsoft.com/office/officeart/2011/layout/CircleProcess"/>
    <dgm:cxn modelId="{50613502-B8DB-438F-8195-8EA3915EA7AC}" type="presParOf" srcId="{D1C6B2B0-EBC9-4BDE-BFF4-81B13201EA88}" destId="{3B8A81C8-5FDE-4F39-8799-D13212A55CB9}" srcOrd="11" destOrd="0" presId="urn:microsoft.com/office/officeart/2011/layout/CircleProcess"/>
    <dgm:cxn modelId="{AA7CB192-2813-4369-BDCF-5DE1541ABD94}" type="presParOf" srcId="{D1C6B2B0-EBC9-4BDE-BFF4-81B13201EA88}" destId="{2F4BD139-EF6C-4252-8FAD-185F326A02C6}" srcOrd="12" destOrd="0" presId="urn:microsoft.com/office/officeart/2011/layout/CircleProcess"/>
    <dgm:cxn modelId="{2F3D688F-C72B-4061-A841-5FAD76272ABC}" type="presParOf" srcId="{2F4BD139-EF6C-4252-8FAD-185F326A02C6}" destId="{C86F5089-5E77-4770-AF8F-0470AE2F91D5}" srcOrd="0" destOrd="0" presId="urn:microsoft.com/office/officeart/2011/layout/CircleProcess"/>
    <dgm:cxn modelId="{153EFEEC-802E-4480-9B62-FCAF8D1933AE}" type="presParOf" srcId="{D1C6B2B0-EBC9-4BDE-BFF4-81B13201EA88}" destId="{2D60CA92-BEFE-4517-834C-F0F82AE41B14}" srcOrd="13" destOrd="0" presId="urn:microsoft.com/office/officeart/2011/layout/CircleProcess"/>
    <dgm:cxn modelId="{FE46E67D-3EF1-4230-AA2E-1E91FE621784}" type="presParOf" srcId="{2D60CA92-BEFE-4517-834C-F0F82AE41B14}" destId="{36FC7401-E743-469C-B478-A632A1246ACE}" srcOrd="0" destOrd="0" presId="urn:microsoft.com/office/officeart/2011/layout/CircleProcess"/>
    <dgm:cxn modelId="{29F3E8BB-4309-4250-B1E8-A1413AA06861}" type="presParOf" srcId="{D1C6B2B0-EBC9-4BDE-BFF4-81B13201EA88}" destId="{B2B232E5-BA61-4797-81BD-EB5E942724F0}" srcOrd="14" destOrd="0" presId="urn:microsoft.com/office/officeart/2011/layout/CircleProcess"/>
    <dgm:cxn modelId="{CF76F39A-A6B5-43E9-995B-1BA4C5B56901}" type="presParOf" srcId="{D1C6B2B0-EBC9-4BDE-BFF4-81B13201EA88}" destId="{9315D902-ADC7-46F9-B744-CC17C9AC5F75}" srcOrd="15" destOrd="0" presId="urn:microsoft.com/office/officeart/2011/layout/CircleProcess"/>
    <dgm:cxn modelId="{45985D5E-CAF2-4607-969E-50B4443222C4}" type="presParOf" srcId="{9315D902-ADC7-46F9-B744-CC17C9AC5F75}" destId="{53FFD563-4B5D-430A-91C2-655CBB852B47}" srcOrd="0" destOrd="0" presId="urn:microsoft.com/office/officeart/2011/layout/CircleProcess"/>
    <dgm:cxn modelId="{599FC684-D045-465D-BA42-3E3D55CA0B83}" type="presParOf" srcId="{D1C6B2B0-EBC9-4BDE-BFF4-81B13201EA88}" destId="{98A4FFC1-73FA-46FB-A906-7568F371D83B}" srcOrd="16" destOrd="0" presId="urn:microsoft.com/office/officeart/2011/layout/CircleProcess"/>
    <dgm:cxn modelId="{E12FD779-B43F-4304-BBDE-D45A56AD6A21}" type="presParOf" srcId="{98A4FFC1-73FA-46FB-A906-7568F371D83B}" destId="{CD9CFA99-231B-4592-9574-E7D2C9B9B10C}" srcOrd="0" destOrd="0" presId="urn:microsoft.com/office/officeart/2011/layout/CircleProcess"/>
    <dgm:cxn modelId="{5E9C601D-AF52-4A8A-A52B-C264E7C31DD5}" type="presParOf" srcId="{D1C6B2B0-EBC9-4BDE-BFF4-81B13201EA88}" destId="{8244ACEE-955F-47E5-9AF8-815E98471BA1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6CF91A-9D88-4A51-B7D1-2D65AADE44B2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AA0EDA-91A3-4CDF-BBFB-509D04193CD4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Bank Rate 8.75</a:t>
          </a:r>
          <a:endParaRPr lang="en-US" sz="44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D67E86F2-DA92-49A0-814B-45B038E3717C}" type="parTrans" cxnId="{AE1FB465-7CE0-496D-A700-AA2CB1F0DE42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670A956B-17DF-4572-A72B-BBEA66D15AB5}" type="sibTrans" cxnId="{AE1FB465-7CE0-496D-A700-AA2CB1F0DE42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59D59764-FFFB-4FFD-9327-412B03C34D9D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MSF</a:t>
          </a:r>
        </a:p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8.75</a:t>
          </a:r>
          <a:endParaRPr lang="en-US" sz="44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D7A3BEF1-5534-447F-B555-12A8BCF67134}" type="parTrans" cxnId="{F87FE3E0-C668-4EAF-81BB-25E719E51863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0F07BD35-BC66-4388-93FF-5B8C7409E7CC}" type="sibTrans" cxnId="{F87FE3E0-C668-4EAF-81BB-25E719E51863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63C6FC56-0DD3-4D08-B9BB-BA35A1A075E3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Repo 7.75</a:t>
          </a:r>
          <a:endParaRPr lang="en-US" sz="44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CE41EEEB-262D-42BF-AD7F-2D97F2306DE2}" type="parTrans" cxnId="{92F6F1EB-5299-4D52-A1D7-A1E8A6370059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26D1728D-B636-41C0-955B-E10A7DE79ED8}" type="sibTrans" cxnId="{92F6F1EB-5299-4D52-A1D7-A1E8A6370059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9B81DB5F-CFF5-432C-B5DC-A8C1052D9687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RR 6.75</a:t>
          </a:r>
          <a:endParaRPr lang="en-US" sz="44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98BB6225-348E-4328-9954-4669713CE20B}" type="parTrans" cxnId="{5DBB85C3-7F31-4E73-8AFC-A879E85D12ED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6A1039FE-45E5-41DC-A672-787001DC5658}" type="sibTrans" cxnId="{5DBB85C3-7F31-4E73-8AFC-A879E85D12ED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79A8D5AF-D0EE-4EEB-9D04-4B277F1BC6D6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SLR 22%</a:t>
          </a:r>
          <a:endParaRPr lang="en-US" sz="44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97834DBA-0D5D-4351-ACFB-A48D06317E95}" type="parTrans" cxnId="{5DA969A8-6836-4A0C-AC53-F4F01DEBA119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0F944E7A-C150-4A6B-900A-62B084713896}" type="sibTrans" cxnId="{5DA969A8-6836-4A0C-AC53-F4F01DEBA119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BB643CDE-259F-468B-BB10-90977EE76310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CRR 4%</a:t>
          </a:r>
          <a:endParaRPr lang="en-US" sz="44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2310D68C-5BE1-4E37-A6B9-54280DFA1F9C}" type="parTrans" cxnId="{2247A9C7-C883-4C62-8C31-123E1E80D535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F6F1D413-473E-4BC1-B18A-1EC376EC7E1A}" type="sibTrans" cxnId="{2247A9C7-C883-4C62-8C31-123E1E80D535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D1C6B2B0-EBC9-4BDE-BFF4-81B13201EA88}" type="pres">
      <dgm:prSet presAssocID="{D96CF91A-9D88-4A51-B7D1-2D65AADE44B2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D7736B8-384C-4AD9-9869-39A6DB7890D2}" type="pres">
      <dgm:prSet presAssocID="{BB643CDE-259F-468B-BB10-90977EE76310}" presName="Accent6" presStyleCnt="0"/>
      <dgm:spPr/>
    </dgm:pt>
    <dgm:pt modelId="{739F4B23-5577-4283-AB49-BA906EF7BE1B}" type="pres">
      <dgm:prSet presAssocID="{BB643CDE-259F-468B-BB10-90977EE76310}" presName="Accent" presStyleLbl="node1" presStyleIdx="0" presStyleCnt="6"/>
      <dgm:spPr/>
    </dgm:pt>
    <dgm:pt modelId="{42CE33B8-C9E6-414B-9F99-28A2AAAD4B10}" type="pres">
      <dgm:prSet presAssocID="{BB643CDE-259F-468B-BB10-90977EE76310}" presName="ParentBackground6" presStyleCnt="0"/>
      <dgm:spPr/>
    </dgm:pt>
    <dgm:pt modelId="{7FB9C56F-0922-48F1-824D-302CE648DB91}" type="pres">
      <dgm:prSet presAssocID="{BB643CDE-259F-468B-BB10-90977EE76310}" presName="ParentBackground" presStyleLbl="fgAcc1" presStyleIdx="0" presStyleCnt="6"/>
      <dgm:spPr/>
      <dgm:t>
        <a:bodyPr/>
        <a:lstStyle/>
        <a:p>
          <a:endParaRPr lang="en-US"/>
        </a:p>
      </dgm:t>
    </dgm:pt>
    <dgm:pt modelId="{01C98B0D-C8E3-4795-9294-6C79E7696B6B}" type="pres">
      <dgm:prSet presAssocID="{BB643CDE-259F-468B-BB10-90977EE76310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4DE20-3067-4341-B646-E01552DEF161}" type="pres">
      <dgm:prSet presAssocID="{79A8D5AF-D0EE-4EEB-9D04-4B277F1BC6D6}" presName="Accent5" presStyleCnt="0"/>
      <dgm:spPr/>
    </dgm:pt>
    <dgm:pt modelId="{B2FC38E8-B664-417C-9BE1-D6814550300D}" type="pres">
      <dgm:prSet presAssocID="{79A8D5AF-D0EE-4EEB-9D04-4B277F1BC6D6}" presName="Accent" presStyleLbl="node1" presStyleIdx="1" presStyleCnt="6"/>
      <dgm:spPr/>
    </dgm:pt>
    <dgm:pt modelId="{B8DEE428-C3F2-4BC4-838F-AC36E0DB3674}" type="pres">
      <dgm:prSet presAssocID="{79A8D5AF-D0EE-4EEB-9D04-4B277F1BC6D6}" presName="ParentBackground5" presStyleCnt="0"/>
      <dgm:spPr/>
    </dgm:pt>
    <dgm:pt modelId="{D630E86A-10EE-44E5-8F40-69742C247B38}" type="pres">
      <dgm:prSet presAssocID="{79A8D5AF-D0EE-4EEB-9D04-4B277F1BC6D6}" presName="ParentBackground" presStyleLbl="fgAcc1" presStyleIdx="1" presStyleCnt="6"/>
      <dgm:spPr/>
      <dgm:t>
        <a:bodyPr/>
        <a:lstStyle/>
        <a:p>
          <a:endParaRPr lang="en-US"/>
        </a:p>
      </dgm:t>
    </dgm:pt>
    <dgm:pt modelId="{D98143E3-D86A-4B4A-8607-B5D0528513FE}" type="pres">
      <dgm:prSet presAssocID="{79A8D5AF-D0EE-4EEB-9D04-4B277F1BC6D6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19EB93-E661-4A0C-8AAA-C9B76EDA8340}" type="pres">
      <dgm:prSet presAssocID="{9B81DB5F-CFF5-432C-B5DC-A8C1052D9687}" presName="Accent4" presStyleCnt="0"/>
      <dgm:spPr/>
    </dgm:pt>
    <dgm:pt modelId="{1907A89E-AFE5-49AE-A45C-D5D0862C8901}" type="pres">
      <dgm:prSet presAssocID="{9B81DB5F-CFF5-432C-B5DC-A8C1052D9687}" presName="Accent" presStyleLbl="node1" presStyleIdx="2" presStyleCnt="6"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715497F3-605C-454F-997A-810CA30AA420}" type="pres">
      <dgm:prSet presAssocID="{9B81DB5F-CFF5-432C-B5DC-A8C1052D9687}" presName="ParentBackground4" presStyleCnt="0"/>
      <dgm:spPr/>
    </dgm:pt>
    <dgm:pt modelId="{2C8B058B-15FC-4080-A5DD-F7A6D3984013}" type="pres">
      <dgm:prSet presAssocID="{9B81DB5F-CFF5-432C-B5DC-A8C1052D9687}" presName="ParentBackground" presStyleLbl="fgAcc1" presStyleIdx="2" presStyleCnt="6"/>
      <dgm:spPr/>
      <dgm:t>
        <a:bodyPr/>
        <a:lstStyle/>
        <a:p>
          <a:endParaRPr lang="en-US"/>
        </a:p>
      </dgm:t>
    </dgm:pt>
    <dgm:pt modelId="{7947ED48-50E9-4869-AF32-547499351BC8}" type="pres">
      <dgm:prSet presAssocID="{9B81DB5F-CFF5-432C-B5DC-A8C1052D9687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814DFA-025E-45EA-944A-270D282AA933}" type="pres">
      <dgm:prSet presAssocID="{63C6FC56-0DD3-4D08-B9BB-BA35A1A075E3}" presName="Accent3" presStyleCnt="0"/>
      <dgm:spPr/>
    </dgm:pt>
    <dgm:pt modelId="{D9474214-88EB-40A1-9161-4693AE21AA48}" type="pres">
      <dgm:prSet presAssocID="{63C6FC56-0DD3-4D08-B9BB-BA35A1A075E3}" presName="Accent" presStyleLbl="node1" presStyleIdx="3" presStyleCnt="6"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D14B2E47-B977-4783-9251-BA843115F2BB}" type="pres">
      <dgm:prSet presAssocID="{63C6FC56-0DD3-4D08-B9BB-BA35A1A075E3}" presName="ParentBackground3" presStyleCnt="0"/>
      <dgm:spPr/>
    </dgm:pt>
    <dgm:pt modelId="{264F0D10-6745-49CB-BF27-65D5F304B6F8}" type="pres">
      <dgm:prSet presAssocID="{63C6FC56-0DD3-4D08-B9BB-BA35A1A075E3}" presName="ParentBackground" presStyleLbl="fgAcc1" presStyleIdx="3" presStyleCnt="6"/>
      <dgm:spPr/>
      <dgm:t>
        <a:bodyPr/>
        <a:lstStyle/>
        <a:p>
          <a:endParaRPr lang="en-US"/>
        </a:p>
      </dgm:t>
    </dgm:pt>
    <dgm:pt modelId="{3B8A81C8-5FDE-4F39-8799-D13212A55CB9}" type="pres">
      <dgm:prSet presAssocID="{63C6FC56-0DD3-4D08-B9BB-BA35A1A075E3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4BD139-EF6C-4252-8FAD-185F326A02C6}" type="pres">
      <dgm:prSet presAssocID="{59D59764-FFFB-4FFD-9327-412B03C34D9D}" presName="Accent2" presStyleCnt="0"/>
      <dgm:spPr/>
    </dgm:pt>
    <dgm:pt modelId="{C86F5089-5E77-4770-AF8F-0470AE2F91D5}" type="pres">
      <dgm:prSet presAssocID="{59D59764-FFFB-4FFD-9327-412B03C34D9D}" presName="Accent" presStyleLbl="node1" presStyleIdx="4" presStyleCnt="6"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2D60CA92-BEFE-4517-834C-F0F82AE41B14}" type="pres">
      <dgm:prSet presAssocID="{59D59764-FFFB-4FFD-9327-412B03C34D9D}" presName="ParentBackground2" presStyleCnt="0"/>
      <dgm:spPr/>
    </dgm:pt>
    <dgm:pt modelId="{36FC7401-E743-469C-B478-A632A1246ACE}" type="pres">
      <dgm:prSet presAssocID="{59D59764-FFFB-4FFD-9327-412B03C34D9D}" presName="ParentBackground" presStyleLbl="fgAcc1" presStyleIdx="4" presStyleCnt="6"/>
      <dgm:spPr/>
      <dgm:t>
        <a:bodyPr/>
        <a:lstStyle/>
        <a:p>
          <a:endParaRPr lang="en-US"/>
        </a:p>
      </dgm:t>
    </dgm:pt>
    <dgm:pt modelId="{B2B232E5-BA61-4797-81BD-EB5E942724F0}" type="pres">
      <dgm:prSet presAssocID="{59D59764-FFFB-4FFD-9327-412B03C34D9D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15D902-ADC7-46F9-B744-CC17C9AC5F75}" type="pres">
      <dgm:prSet presAssocID="{43AA0EDA-91A3-4CDF-BBFB-509D04193CD4}" presName="Accent1" presStyleCnt="0"/>
      <dgm:spPr/>
    </dgm:pt>
    <dgm:pt modelId="{53FFD563-4B5D-430A-91C2-655CBB852B47}" type="pres">
      <dgm:prSet presAssocID="{43AA0EDA-91A3-4CDF-BBFB-509D04193CD4}" presName="Accent" presStyleLbl="node1" presStyleIdx="5" presStyleCnt="6"/>
      <dgm:spPr/>
    </dgm:pt>
    <dgm:pt modelId="{98A4FFC1-73FA-46FB-A906-7568F371D83B}" type="pres">
      <dgm:prSet presAssocID="{43AA0EDA-91A3-4CDF-BBFB-509D04193CD4}" presName="ParentBackground1" presStyleCnt="0"/>
      <dgm:spPr/>
    </dgm:pt>
    <dgm:pt modelId="{CD9CFA99-231B-4592-9574-E7D2C9B9B10C}" type="pres">
      <dgm:prSet presAssocID="{43AA0EDA-91A3-4CDF-BBFB-509D04193CD4}" presName="ParentBackground" presStyleLbl="fgAcc1" presStyleIdx="5" presStyleCnt="6"/>
      <dgm:spPr/>
      <dgm:t>
        <a:bodyPr/>
        <a:lstStyle/>
        <a:p>
          <a:endParaRPr lang="en-US"/>
        </a:p>
      </dgm:t>
    </dgm:pt>
    <dgm:pt modelId="{8244ACEE-955F-47E5-9AF8-815E98471BA1}" type="pres">
      <dgm:prSet presAssocID="{43AA0EDA-91A3-4CDF-BBFB-509D04193CD4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A969A8-6836-4A0C-AC53-F4F01DEBA119}" srcId="{D96CF91A-9D88-4A51-B7D1-2D65AADE44B2}" destId="{79A8D5AF-D0EE-4EEB-9D04-4B277F1BC6D6}" srcOrd="4" destOrd="0" parTransId="{97834DBA-0D5D-4351-ACFB-A48D06317E95}" sibTransId="{0F944E7A-C150-4A6B-900A-62B084713896}"/>
    <dgm:cxn modelId="{C87DF2CF-A6C7-43AD-8509-C08204CA37C9}" type="presOf" srcId="{D96CF91A-9D88-4A51-B7D1-2D65AADE44B2}" destId="{D1C6B2B0-EBC9-4BDE-BFF4-81B13201EA88}" srcOrd="0" destOrd="0" presId="urn:microsoft.com/office/officeart/2011/layout/CircleProcess"/>
    <dgm:cxn modelId="{5DBB85C3-7F31-4E73-8AFC-A879E85D12ED}" srcId="{D96CF91A-9D88-4A51-B7D1-2D65AADE44B2}" destId="{9B81DB5F-CFF5-432C-B5DC-A8C1052D9687}" srcOrd="3" destOrd="0" parTransId="{98BB6225-348E-4328-9954-4669713CE20B}" sibTransId="{6A1039FE-45E5-41DC-A672-787001DC5658}"/>
    <dgm:cxn modelId="{99F9FFE5-E885-488B-92CE-FCD7CD26D83D}" type="presOf" srcId="{43AA0EDA-91A3-4CDF-BBFB-509D04193CD4}" destId="{CD9CFA99-231B-4592-9574-E7D2C9B9B10C}" srcOrd="0" destOrd="0" presId="urn:microsoft.com/office/officeart/2011/layout/CircleProcess"/>
    <dgm:cxn modelId="{D0067554-9CFB-44F2-A1A3-E92D8B8CE14B}" type="presOf" srcId="{9B81DB5F-CFF5-432C-B5DC-A8C1052D9687}" destId="{7947ED48-50E9-4869-AF32-547499351BC8}" srcOrd="1" destOrd="0" presId="urn:microsoft.com/office/officeart/2011/layout/CircleProcess"/>
    <dgm:cxn modelId="{5C589A4E-5C2A-4198-82BD-BED233AFDEE8}" type="presOf" srcId="{43AA0EDA-91A3-4CDF-BBFB-509D04193CD4}" destId="{8244ACEE-955F-47E5-9AF8-815E98471BA1}" srcOrd="1" destOrd="0" presId="urn:microsoft.com/office/officeart/2011/layout/CircleProcess"/>
    <dgm:cxn modelId="{E8584822-4805-4A9A-9ED1-83ACCA80239F}" type="presOf" srcId="{79A8D5AF-D0EE-4EEB-9D04-4B277F1BC6D6}" destId="{D98143E3-D86A-4B4A-8607-B5D0528513FE}" srcOrd="1" destOrd="0" presId="urn:microsoft.com/office/officeart/2011/layout/CircleProcess"/>
    <dgm:cxn modelId="{61C4E16E-0879-42B3-9A45-0C1B4ECB7B19}" type="presOf" srcId="{BB643CDE-259F-468B-BB10-90977EE76310}" destId="{7FB9C56F-0922-48F1-824D-302CE648DB91}" srcOrd="0" destOrd="0" presId="urn:microsoft.com/office/officeart/2011/layout/CircleProcess"/>
    <dgm:cxn modelId="{F87FE3E0-C668-4EAF-81BB-25E719E51863}" srcId="{D96CF91A-9D88-4A51-B7D1-2D65AADE44B2}" destId="{59D59764-FFFB-4FFD-9327-412B03C34D9D}" srcOrd="1" destOrd="0" parTransId="{D7A3BEF1-5534-447F-B555-12A8BCF67134}" sibTransId="{0F07BD35-BC66-4388-93FF-5B8C7409E7CC}"/>
    <dgm:cxn modelId="{8F6C4378-4BDC-4E89-AC53-47A45E078525}" type="presOf" srcId="{59D59764-FFFB-4FFD-9327-412B03C34D9D}" destId="{B2B232E5-BA61-4797-81BD-EB5E942724F0}" srcOrd="1" destOrd="0" presId="urn:microsoft.com/office/officeart/2011/layout/CircleProcess"/>
    <dgm:cxn modelId="{45F9150A-3D01-4EE9-B85A-90574F65C2E4}" type="presOf" srcId="{63C6FC56-0DD3-4D08-B9BB-BA35A1A075E3}" destId="{3B8A81C8-5FDE-4F39-8799-D13212A55CB9}" srcOrd="1" destOrd="0" presId="urn:microsoft.com/office/officeart/2011/layout/CircleProcess"/>
    <dgm:cxn modelId="{F56B2198-FD42-48E2-A491-999C34366DC3}" type="presOf" srcId="{59D59764-FFFB-4FFD-9327-412B03C34D9D}" destId="{36FC7401-E743-469C-B478-A632A1246ACE}" srcOrd="0" destOrd="0" presId="urn:microsoft.com/office/officeart/2011/layout/CircleProcess"/>
    <dgm:cxn modelId="{67B8A89C-3B9F-4F02-BB01-2BFECB909AD0}" type="presOf" srcId="{79A8D5AF-D0EE-4EEB-9D04-4B277F1BC6D6}" destId="{D630E86A-10EE-44E5-8F40-69742C247B38}" srcOrd="0" destOrd="0" presId="urn:microsoft.com/office/officeart/2011/layout/CircleProcess"/>
    <dgm:cxn modelId="{AE1FB465-7CE0-496D-A700-AA2CB1F0DE42}" srcId="{D96CF91A-9D88-4A51-B7D1-2D65AADE44B2}" destId="{43AA0EDA-91A3-4CDF-BBFB-509D04193CD4}" srcOrd="0" destOrd="0" parTransId="{D67E86F2-DA92-49A0-814B-45B038E3717C}" sibTransId="{670A956B-17DF-4572-A72B-BBEA66D15AB5}"/>
    <dgm:cxn modelId="{311DC4D1-F8B1-4E00-8D3F-4B5269EDDA11}" type="presOf" srcId="{9B81DB5F-CFF5-432C-B5DC-A8C1052D9687}" destId="{2C8B058B-15FC-4080-A5DD-F7A6D3984013}" srcOrd="0" destOrd="0" presId="urn:microsoft.com/office/officeart/2011/layout/CircleProcess"/>
    <dgm:cxn modelId="{2247A9C7-C883-4C62-8C31-123E1E80D535}" srcId="{D96CF91A-9D88-4A51-B7D1-2D65AADE44B2}" destId="{BB643CDE-259F-468B-BB10-90977EE76310}" srcOrd="5" destOrd="0" parTransId="{2310D68C-5BE1-4E37-A6B9-54280DFA1F9C}" sibTransId="{F6F1D413-473E-4BC1-B18A-1EC376EC7E1A}"/>
    <dgm:cxn modelId="{92F6F1EB-5299-4D52-A1D7-A1E8A6370059}" srcId="{D96CF91A-9D88-4A51-B7D1-2D65AADE44B2}" destId="{63C6FC56-0DD3-4D08-B9BB-BA35A1A075E3}" srcOrd="2" destOrd="0" parTransId="{CE41EEEB-262D-42BF-AD7F-2D97F2306DE2}" sibTransId="{26D1728D-B636-41C0-955B-E10A7DE79ED8}"/>
    <dgm:cxn modelId="{AD6D2B8B-46E7-4652-AB7C-B64946E97F66}" type="presOf" srcId="{BB643CDE-259F-468B-BB10-90977EE76310}" destId="{01C98B0D-C8E3-4795-9294-6C79E7696B6B}" srcOrd="1" destOrd="0" presId="urn:microsoft.com/office/officeart/2011/layout/CircleProcess"/>
    <dgm:cxn modelId="{A3C838AD-3B40-4C56-BB2D-120C02F685AF}" type="presOf" srcId="{63C6FC56-0DD3-4D08-B9BB-BA35A1A075E3}" destId="{264F0D10-6745-49CB-BF27-65D5F304B6F8}" srcOrd="0" destOrd="0" presId="urn:microsoft.com/office/officeart/2011/layout/CircleProcess"/>
    <dgm:cxn modelId="{76CBD7F0-908E-41A6-94BB-4A62E7E29E90}" type="presParOf" srcId="{D1C6B2B0-EBC9-4BDE-BFF4-81B13201EA88}" destId="{7D7736B8-384C-4AD9-9869-39A6DB7890D2}" srcOrd="0" destOrd="0" presId="urn:microsoft.com/office/officeart/2011/layout/CircleProcess"/>
    <dgm:cxn modelId="{915BA1AF-3EBD-4043-86EE-62B443511F6C}" type="presParOf" srcId="{7D7736B8-384C-4AD9-9869-39A6DB7890D2}" destId="{739F4B23-5577-4283-AB49-BA906EF7BE1B}" srcOrd="0" destOrd="0" presId="urn:microsoft.com/office/officeart/2011/layout/CircleProcess"/>
    <dgm:cxn modelId="{B09CFFAC-DDEA-4F92-BFB4-EE79B5E0CA2B}" type="presParOf" srcId="{D1C6B2B0-EBC9-4BDE-BFF4-81B13201EA88}" destId="{42CE33B8-C9E6-414B-9F99-28A2AAAD4B10}" srcOrd="1" destOrd="0" presId="urn:microsoft.com/office/officeart/2011/layout/CircleProcess"/>
    <dgm:cxn modelId="{4F3B41CD-FB4A-4F0E-B031-891060A567E0}" type="presParOf" srcId="{42CE33B8-C9E6-414B-9F99-28A2AAAD4B10}" destId="{7FB9C56F-0922-48F1-824D-302CE648DB91}" srcOrd="0" destOrd="0" presId="urn:microsoft.com/office/officeart/2011/layout/CircleProcess"/>
    <dgm:cxn modelId="{6F76250D-68A6-43DF-AA11-CC94527CA93E}" type="presParOf" srcId="{D1C6B2B0-EBC9-4BDE-BFF4-81B13201EA88}" destId="{01C98B0D-C8E3-4795-9294-6C79E7696B6B}" srcOrd="2" destOrd="0" presId="urn:microsoft.com/office/officeart/2011/layout/CircleProcess"/>
    <dgm:cxn modelId="{D6D2BC36-6EC2-43FB-9E3D-9987FEC9E4E9}" type="presParOf" srcId="{D1C6B2B0-EBC9-4BDE-BFF4-81B13201EA88}" destId="{A484DE20-3067-4341-B646-E01552DEF161}" srcOrd="3" destOrd="0" presId="urn:microsoft.com/office/officeart/2011/layout/CircleProcess"/>
    <dgm:cxn modelId="{6C1F6023-189B-47A8-97B6-9EF0E23D2CAA}" type="presParOf" srcId="{A484DE20-3067-4341-B646-E01552DEF161}" destId="{B2FC38E8-B664-417C-9BE1-D6814550300D}" srcOrd="0" destOrd="0" presId="urn:microsoft.com/office/officeart/2011/layout/CircleProcess"/>
    <dgm:cxn modelId="{8D630237-0BA6-4909-B600-4714BC3CC8D5}" type="presParOf" srcId="{D1C6B2B0-EBC9-4BDE-BFF4-81B13201EA88}" destId="{B8DEE428-C3F2-4BC4-838F-AC36E0DB3674}" srcOrd="4" destOrd="0" presId="urn:microsoft.com/office/officeart/2011/layout/CircleProcess"/>
    <dgm:cxn modelId="{CD89FAAD-2BCD-4CDB-83E6-B9BB4CC28532}" type="presParOf" srcId="{B8DEE428-C3F2-4BC4-838F-AC36E0DB3674}" destId="{D630E86A-10EE-44E5-8F40-69742C247B38}" srcOrd="0" destOrd="0" presId="urn:microsoft.com/office/officeart/2011/layout/CircleProcess"/>
    <dgm:cxn modelId="{E0716457-824F-47B6-BFC2-BD12D49EEDF6}" type="presParOf" srcId="{D1C6B2B0-EBC9-4BDE-BFF4-81B13201EA88}" destId="{D98143E3-D86A-4B4A-8607-B5D0528513FE}" srcOrd="5" destOrd="0" presId="urn:microsoft.com/office/officeart/2011/layout/CircleProcess"/>
    <dgm:cxn modelId="{5233A38A-9EF2-4BA6-9590-EA916CB86FB1}" type="presParOf" srcId="{D1C6B2B0-EBC9-4BDE-BFF4-81B13201EA88}" destId="{AC19EB93-E661-4A0C-8AAA-C9B76EDA8340}" srcOrd="6" destOrd="0" presId="urn:microsoft.com/office/officeart/2011/layout/CircleProcess"/>
    <dgm:cxn modelId="{CC494256-1E10-448D-8B0A-D69BB12DBE35}" type="presParOf" srcId="{AC19EB93-E661-4A0C-8AAA-C9B76EDA8340}" destId="{1907A89E-AFE5-49AE-A45C-D5D0862C8901}" srcOrd="0" destOrd="0" presId="urn:microsoft.com/office/officeart/2011/layout/CircleProcess"/>
    <dgm:cxn modelId="{9A1AD8FE-0253-4DC4-B14A-53A3A5F79141}" type="presParOf" srcId="{D1C6B2B0-EBC9-4BDE-BFF4-81B13201EA88}" destId="{715497F3-605C-454F-997A-810CA30AA420}" srcOrd="7" destOrd="0" presId="urn:microsoft.com/office/officeart/2011/layout/CircleProcess"/>
    <dgm:cxn modelId="{A87F7106-5A7E-4937-B031-75B94CE2F880}" type="presParOf" srcId="{715497F3-605C-454F-997A-810CA30AA420}" destId="{2C8B058B-15FC-4080-A5DD-F7A6D3984013}" srcOrd="0" destOrd="0" presId="urn:microsoft.com/office/officeart/2011/layout/CircleProcess"/>
    <dgm:cxn modelId="{42ABF008-FF20-4BCE-B7E6-EA9BABB21500}" type="presParOf" srcId="{D1C6B2B0-EBC9-4BDE-BFF4-81B13201EA88}" destId="{7947ED48-50E9-4869-AF32-547499351BC8}" srcOrd="8" destOrd="0" presId="urn:microsoft.com/office/officeart/2011/layout/CircleProcess"/>
    <dgm:cxn modelId="{8A631CCC-C105-4463-98B8-002D9BCDCDAB}" type="presParOf" srcId="{D1C6B2B0-EBC9-4BDE-BFF4-81B13201EA88}" destId="{CE814DFA-025E-45EA-944A-270D282AA933}" srcOrd="9" destOrd="0" presId="urn:microsoft.com/office/officeart/2011/layout/CircleProcess"/>
    <dgm:cxn modelId="{46F89E91-0B59-4A1F-9750-26D9621BC51C}" type="presParOf" srcId="{CE814DFA-025E-45EA-944A-270D282AA933}" destId="{D9474214-88EB-40A1-9161-4693AE21AA48}" srcOrd="0" destOrd="0" presId="urn:microsoft.com/office/officeart/2011/layout/CircleProcess"/>
    <dgm:cxn modelId="{7B2A5EEF-1EA8-4DA8-8FB0-CEDA0032B3AA}" type="presParOf" srcId="{D1C6B2B0-EBC9-4BDE-BFF4-81B13201EA88}" destId="{D14B2E47-B977-4783-9251-BA843115F2BB}" srcOrd="10" destOrd="0" presId="urn:microsoft.com/office/officeart/2011/layout/CircleProcess"/>
    <dgm:cxn modelId="{4F6585DA-AEC4-4354-ACE4-2D750A0C628B}" type="presParOf" srcId="{D14B2E47-B977-4783-9251-BA843115F2BB}" destId="{264F0D10-6745-49CB-BF27-65D5F304B6F8}" srcOrd="0" destOrd="0" presId="urn:microsoft.com/office/officeart/2011/layout/CircleProcess"/>
    <dgm:cxn modelId="{DAD16571-8309-485D-BF48-759B4F5F3235}" type="presParOf" srcId="{D1C6B2B0-EBC9-4BDE-BFF4-81B13201EA88}" destId="{3B8A81C8-5FDE-4F39-8799-D13212A55CB9}" srcOrd="11" destOrd="0" presId="urn:microsoft.com/office/officeart/2011/layout/CircleProcess"/>
    <dgm:cxn modelId="{BFBD0147-F11A-45FF-BE9D-0B1F4C3277DA}" type="presParOf" srcId="{D1C6B2B0-EBC9-4BDE-BFF4-81B13201EA88}" destId="{2F4BD139-EF6C-4252-8FAD-185F326A02C6}" srcOrd="12" destOrd="0" presId="urn:microsoft.com/office/officeart/2011/layout/CircleProcess"/>
    <dgm:cxn modelId="{8BAD3232-384C-48F9-9058-29BEE5232D11}" type="presParOf" srcId="{2F4BD139-EF6C-4252-8FAD-185F326A02C6}" destId="{C86F5089-5E77-4770-AF8F-0470AE2F91D5}" srcOrd="0" destOrd="0" presId="urn:microsoft.com/office/officeart/2011/layout/CircleProcess"/>
    <dgm:cxn modelId="{B7ACABA2-6C91-4255-877E-8DCD71840251}" type="presParOf" srcId="{D1C6B2B0-EBC9-4BDE-BFF4-81B13201EA88}" destId="{2D60CA92-BEFE-4517-834C-F0F82AE41B14}" srcOrd="13" destOrd="0" presId="urn:microsoft.com/office/officeart/2011/layout/CircleProcess"/>
    <dgm:cxn modelId="{B09F0B98-01F2-4BA6-A42D-0CD974DAA916}" type="presParOf" srcId="{2D60CA92-BEFE-4517-834C-F0F82AE41B14}" destId="{36FC7401-E743-469C-B478-A632A1246ACE}" srcOrd="0" destOrd="0" presId="urn:microsoft.com/office/officeart/2011/layout/CircleProcess"/>
    <dgm:cxn modelId="{8C6799A2-CCAD-4FCE-960F-D15D93A40B33}" type="presParOf" srcId="{D1C6B2B0-EBC9-4BDE-BFF4-81B13201EA88}" destId="{B2B232E5-BA61-4797-81BD-EB5E942724F0}" srcOrd="14" destOrd="0" presId="urn:microsoft.com/office/officeart/2011/layout/CircleProcess"/>
    <dgm:cxn modelId="{53306142-808C-4D57-A0CD-D031D9A42347}" type="presParOf" srcId="{D1C6B2B0-EBC9-4BDE-BFF4-81B13201EA88}" destId="{9315D902-ADC7-46F9-B744-CC17C9AC5F75}" srcOrd="15" destOrd="0" presId="urn:microsoft.com/office/officeart/2011/layout/CircleProcess"/>
    <dgm:cxn modelId="{4CED5441-86A7-4141-B5D2-5C4B88D87676}" type="presParOf" srcId="{9315D902-ADC7-46F9-B744-CC17C9AC5F75}" destId="{53FFD563-4B5D-430A-91C2-655CBB852B47}" srcOrd="0" destOrd="0" presId="urn:microsoft.com/office/officeart/2011/layout/CircleProcess"/>
    <dgm:cxn modelId="{813E6F07-F569-4597-91F0-864B265F0306}" type="presParOf" srcId="{D1C6B2B0-EBC9-4BDE-BFF4-81B13201EA88}" destId="{98A4FFC1-73FA-46FB-A906-7568F371D83B}" srcOrd="16" destOrd="0" presId="urn:microsoft.com/office/officeart/2011/layout/CircleProcess"/>
    <dgm:cxn modelId="{02501653-8760-43C1-BACE-E4BE550C91F0}" type="presParOf" srcId="{98A4FFC1-73FA-46FB-A906-7568F371D83B}" destId="{CD9CFA99-231B-4592-9574-E7D2C9B9B10C}" srcOrd="0" destOrd="0" presId="urn:microsoft.com/office/officeart/2011/layout/CircleProcess"/>
    <dgm:cxn modelId="{B5C122A7-4980-4050-A234-2563C0B38606}" type="presParOf" srcId="{D1C6B2B0-EBC9-4BDE-BFF4-81B13201EA88}" destId="{8244ACEE-955F-47E5-9AF8-815E98471BA1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94A591-3FAB-4B31-8512-986A2F734E24}" type="doc">
      <dgm:prSet loTypeId="urn:diagrams.loki3.com/TabbedArc+Icon" loCatId="relationship" qsTypeId="urn:microsoft.com/office/officeart/2005/8/quickstyle/simple5" qsCatId="simple" csTypeId="urn:microsoft.com/office/officeart/2005/8/colors/accent1_2" csCatId="accent1" phldr="1"/>
      <dgm:spPr/>
    </dgm:pt>
    <dgm:pt modelId="{BF44FAFA-143A-43E3-B147-27817E761F48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4400" smtClean="0">
              <a:latin typeface="Franklin Gothic Demi Cond" panose="020B0706030402020204" pitchFamily="34" charset="0"/>
            </a:rPr>
            <a:t>Reverse Repo -1%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915DCEFB-3226-472E-B5D9-3FCC04A14774}" type="parTrans" cxnId="{E7AC8DFD-04A0-4985-9BDE-B2214EA735F1}">
      <dgm:prSet/>
      <dgm:spPr/>
      <dgm:t>
        <a:bodyPr/>
        <a:lstStyle/>
        <a:p>
          <a:endParaRPr lang="en-US" sz="2000">
            <a:latin typeface="Franklin Gothic Demi Cond" panose="020B0706030402020204" pitchFamily="34" charset="0"/>
          </a:endParaRPr>
        </a:p>
      </dgm:t>
    </dgm:pt>
    <dgm:pt modelId="{70BD916E-F50D-4552-83F2-884802FDA640}" type="sibTrans" cxnId="{E7AC8DFD-04A0-4985-9BDE-B2214EA735F1}">
      <dgm:prSet/>
      <dgm:spPr/>
      <dgm:t>
        <a:bodyPr/>
        <a:lstStyle/>
        <a:p>
          <a:endParaRPr lang="en-US" sz="2000">
            <a:latin typeface="Franklin Gothic Demi Cond" panose="020B0706030402020204" pitchFamily="34" charset="0"/>
          </a:endParaRPr>
        </a:p>
      </dgm:t>
    </dgm:pt>
    <dgm:pt modelId="{866149F8-2F16-4B25-9745-88A70F7BF1B9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Repo (7.75%)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3ED2B993-1CB2-4569-8A47-81A618FF43E5}" type="parTrans" cxnId="{78F8ECB9-9B43-433C-B80A-051CEE07B994}">
      <dgm:prSet/>
      <dgm:spPr/>
      <dgm:t>
        <a:bodyPr/>
        <a:lstStyle/>
        <a:p>
          <a:endParaRPr lang="en-US" sz="2000">
            <a:latin typeface="Franklin Gothic Demi Cond" panose="020B0706030402020204" pitchFamily="34" charset="0"/>
          </a:endParaRPr>
        </a:p>
      </dgm:t>
    </dgm:pt>
    <dgm:pt modelId="{89F2312F-BADC-470C-B231-88068FF9B1A9}" type="sibTrans" cxnId="{78F8ECB9-9B43-433C-B80A-051CEE07B994}">
      <dgm:prSet/>
      <dgm:spPr/>
      <dgm:t>
        <a:bodyPr/>
        <a:lstStyle/>
        <a:p>
          <a:endParaRPr lang="en-US" sz="2000">
            <a:latin typeface="Franklin Gothic Demi Cond" panose="020B0706030402020204" pitchFamily="34" charset="0"/>
          </a:endParaRPr>
        </a:p>
      </dgm:t>
    </dgm:pt>
    <dgm:pt modelId="{ED9C4882-BF8D-48E0-A2A1-41050B127DF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4400" smtClean="0">
              <a:latin typeface="Franklin Gothic Demi Cond" panose="020B0706030402020204" pitchFamily="34" charset="0"/>
            </a:rPr>
            <a:t>MSF +1%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96467CF9-5A77-4077-84C4-5BDEC7B24483}" type="parTrans" cxnId="{C92101B8-2430-44C9-B5D7-191BC1C5249D}">
      <dgm:prSet/>
      <dgm:spPr/>
      <dgm:t>
        <a:bodyPr/>
        <a:lstStyle/>
        <a:p>
          <a:endParaRPr lang="en-US" sz="2000">
            <a:latin typeface="Franklin Gothic Demi Cond" panose="020B0706030402020204" pitchFamily="34" charset="0"/>
          </a:endParaRPr>
        </a:p>
      </dgm:t>
    </dgm:pt>
    <dgm:pt modelId="{9896E1E5-5D9D-450D-B9C6-FF078162A92E}" type="sibTrans" cxnId="{C92101B8-2430-44C9-B5D7-191BC1C5249D}">
      <dgm:prSet/>
      <dgm:spPr/>
      <dgm:t>
        <a:bodyPr/>
        <a:lstStyle/>
        <a:p>
          <a:endParaRPr lang="en-US" sz="2000">
            <a:latin typeface="Franklin Gothic Demi Cond" panose="020B0706030402020204" pitchFamily="34" charset="0"/>
          </a:endParaRPr>
        </a:p>
      </dgm:t>
    </dgm:pt>
    <dgm:pt modelId="{E696BA85-A877-457B-B118-127BEF6D7FD0}" type="pres">
      <dgm:prSet presAssocID="{A494A591-3FAB-4B31-8512-986A2F734E24}" presName="Name0" presStyleCnt="0">
        <dgm:presLayoutVars>
          <dgm:dir/>
          <dgm:resizeHandles val="exact"/>
        </dgm:presLayoutVars>
      </dgm:prSet>
      <dgm:spPr/>
    </dgm:pt>
    <dgm:pt modelId="{7992B7AE-D438-4638-BA64-0CA0C05B78E1}" type="pres">
      <dgm:prSet presAssocID="{BF44FAFA-143A-43E3-B147-27817E761F48}" presName="twoplus" presStyleLbl="node1" presStyleIdx="0" presStyleCnt="3" custRadScaleRad="99114" custRadScaleInc="5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4DDB7-1B7C-40FE-8DC2-BC08FAC1FB60}" type="pres">
      <dgm:prSet presAssocID="{866149F8-2F16-4B25-9745-88A70F7BF1B9}" presName="twoplus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1F476-C372-4A5C-9D1B-CBA7D6C5EE68}" type="pres">
      <dgm:prSet presAssocID="{ED9C4882-BF8D-48E0-A2A1-41050B127DFC}" presName="twoplus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2101B8-2430-44C9-B5D7-191BC1C5249D}" srcId="{A494A591-3FAB-4B31-8512-986A2F734E24}" destId="{ED9C4882-BF8D-48E0-A2A1-41050B127DFC}" srcOrd="2" destOrd="0" parTransId="{96467CF9-5A77-4077-84C4-5BDEC7B24483}" sibTransId="{9896E1E5-5D9D-450D-B9C6-FF078162A92E}"/>
    <dgm:cxn modelId="{1D5A060C-2E7E-4207-BAD7-C50023FC6641}" type="presOf" srcId="{BF44FAFA-143A-43E3-B147-27817E761F48}" destId="{7992B7AE-D438-4638-BA64-0CA0C05B78E1}" srcOrd="0" destOrd="0" presId="urn:diagrams.loki3.com/TabbedArc+Icon"/>
    <dgm:cxn modelId="{FE35E296-07AE-46BD-ABE0-6D0D9D8E36F9}" type="presOf" srcId="{866149F8-2F16-4B25-9745-88A70F7BF1B9}" destId="{AE44DDB7-1B7C-40FE-8DC2-BC08FAC1FB60}" srcOrd="0" destOrd="0" presId="urn:diagrams.loki3.com/TabbedArc+Icon"/>
    <dgm:cxn modelId="{78F8ECB9-9B43-433C-B80A-051CEE07B994}" srcId="{A494A591-3FAB-4B31-8512-986A2F734E24}" destId="{866149F8-2F16-4B25-9745-88A70F7BF1B9}" srcOrd="1" destOrd="0" parTransId="{3ED2B993-1CB2-4569-8A47-81A618FF43E5}" sibTransId="{89F2312F-BADC-470C-B231-88068FF9B1A9}"/>
    <dgm:cxn modelId="{B2BF8EF0-C30F-43EE-84EB-AEE56BB40B4F}" type="presOf" srcId="{A494A591-3FAB-4B31-8512-986A2F734E24}" destId="{E696BA85-A877-457B-B118-127BEF6D7FD0}" srcOrd="0" destOrd="0" presId="urn:diagrams.loki3.com/TabbedArc+Icon"/>
    <dgm:cxn modelId="{E7AC8DFD-04A0-4985-9BDE-B2214EA735F1}" srcId="{A494A591-3FAB-4B31-8512-986A2F734E24}" destId="{BF44FAFA-143A-43E3-B147-27817E761F48}" srcOrd="0" destOrd="0" parTransId="{915DCEFB-3226-472E-B5D9-3FCC04A14774}" sibTransId="{70BD916E-F50D-4552-83F2-884802FDA640}"/>
    <dgm:cxn modelId="{CE9EC3FB-7237-4CAD-9DCA-17EA2A4ED652}" type="presOf" srcId="{ED9C4882-BF8D-48E0-A2A1-41050B127DFC}" destId="{C991F476-C372-4A5C-9D1B-CBA7D6C5EE68}" srcOrd="0" destOrd="0" presId="urn:diagrams.loki3.com/TabbedArc+Icon"/>
    <dgm:cxn modelId="{B4948F16-C730-4DB2-B327-1AC0DA84076D}" type="presParOf" srcId="{E696BA85-A877-457B-B118-127BEF6D7FD0}" destId="{7992B7AE-D438-4638-BA64-0CA0C05B78E1}" srcOrd="0" destOrd="0" presId="urn:diagrams.loki3.com/TabbedArc+Icon"/>
    <dgm:cxn modelId="{E2EA1640-FC17-4083-8DCB-4F7FE14FC1B3}" type="presParOf" srcId="{E696BA85-A877-457B-B118-127BEF6D7FD0}" destId="{AE44DDB7-1B7C-40FE-8DC2-BC08FAC1FB60}" srcOrd="1" destOrd="0" presId="urn:diagrams.loki3.com/TabbedArc+Icon"/>
    <dgm:cxn modelId="{B87EB2C8-3BE5-4589-BF80-08826BCBEE1A}" type="presParOf" srcId="{E696BA85-A877-457B-B118-127BEF6D7FD0}" destId="{C991F476-C372-4A5C-9D1B-CBA7D6C5EE68}" srcOrd="2" destOrd="0" presId="urn:diagrams.loki3.com/TabbedArc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6CF91A-9D88-4A51-B7D1-2D65AADE44B2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AA0EDA-91A3-4CDF-BBFB-509D04193CD4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Bank Rate 8.75</a:t>
          </a:r>
          <a:endParaRPr lang="en-US" sz="3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D67E86F2-DA92-49A0-814B-45B038E3717C}" type="parTrans" cxnId="{AE1FB465-7CE0-496D-A700-AA2CB1F0DE42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670A956B-17DF-4572-A72B-BBEA66D15AB5}" type="sibTrans" cxnId="{AE1FB465-7CE0-496D-A700-AA2CB1F0DE42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59D59764-FFFB-4FFD-9327-412B03C34D9D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MSF</a:t>
          </a:r>
        </a:p>
        <a:p>
          <a:r>
            <a:rPr lang="en-US" sz="3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8.75</a:t>
          </a:r>
          <a:endParaRPr lang="en-US" sz="3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D7A3BEF1-5534-447F-B555-12A8BCF67134}" type="parTrans" cxnId="{F87FE3E0-C668-4EAF-81BB-25E719E51863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0F07BD35-BC66-4388-93FF-5B8C7409E7CC}" type="sibTrans" cxnId="{F87FE3E0-C668-4EAF-81BB-25E719E51863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63C6FC56-0DD3-4D08-B9BB-BA35A1A075E3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Repo 7.75</a:t>
          </a:r>
          <a:endParaRPr lang="en-US" sz="3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CE41EEEB-262D-42BF-AD7F-2D97F2306DE2}" type="parTrans" cxnId="{92F6F1EB-5299-4D52-A1D7-A1E8A6370059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26D1728D-B636-41C0-955B-E10A7DE79ED8}" type="sibTrans" cxnId="{92F6F1EB-5299-4D52-A1D7-A1E8A6370059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9B81DB5F-CFF5-432C-B5DC-A8C1052D9687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RR 6.75</a:t>
          </a:r>
          <a:endParaRPr lang="en-US" sz="3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98BB6225-348E-4328-9954-4669713CE20B}" type="parTrans" cxnId="{5DBB85C3-7F31-4E73-8AFC-A879E85D12ED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6A1039FE-45E5-41DC-A672-787001DC5658}" type="sibTrans" cxnId="{5DBB85C3-7F31-4E73-8AFC-A879E85D12ED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79A8D5AF-D0EE-4EEB-9D04-4B277F1BC6D6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SLR 22%</a:t>
          </a:r>
          <a:endParaRPr lang="en-US" sz="3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97834DBA-0D5D-4351-ACFB-A48D06317E95}" type="parTrans" cxnId="{5DA969A8-6836-4A0C-AC53-F4F01DEBA119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0F944E7A-C150-4A6B-900A-62B084713896}" type="sibTrans" cxnId="{5DA969A8-6836-4A0C-AC53-F4F01DEBA119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BB643CDE-259F-468B-BB10-90977EE76310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CRR 4%</a:t>
          </a:r>
          <a:endParaRPr lang="en-US" sz="3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2310D68C-5BE1-4E37-A6B9-54280DFA1F9C}" type="parTrans" cxnId="{2247A9C7-C883-4C62-8C31-123E1E80D535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F6F1D413-473E-4BC1-B18A-1EC376EC7E1A}" type="sibTrans" cxnId="{2247A9C7-C883-4C62-8C31-123E1E80D535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D1C6B2B0-EBC9-4BDE-BFF4-81B13201EA88}" type="pres">
      <dgm:prSet presAssocID="{D96CF91A-9D88-4A51-B7D1-2D65AADE44B2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D7736B8-384C-4AD9-9869-39A6DB7890D2}" type="pres">
      <dgm:prSet presAssocID="{BB643CDE-259F-468B-BB10-90977EE76310}" presName="Accent6" presStyleCnt="0"/>
      <dgm:spPr/>
    </dgm:pt>
    <dgm:pt modelId="{739F4B23-5577-4283-AB49-BA906EF7BE1B}" type="pres">
      <dgm:prSet presAssocID="{BB643CDE-259F-468B-BB10-90977EE76310}" presName="Accent" presStyleLbl="node1" presStyleIdx="0" presStyleCnt="6"/>
      <dgm:spPr/>
    </dgm:pt>
    <dgm:pt modelId="{42CE33B8-C9E6-414B-9F99-28A2AAAD4B10}" type="pres">
      <dgm:prSet presAssocID="{BB643CDE-259F-468B-BB10-90977EE76310}" presName="ParentBackground6" presStyleCnt="0"/>
      <dgm:spPr/>
    </dgm:pt>
    <dgm:pt modelId="{7FB9C56F-0922-48F1-824D-302CE648DB91}" type="pres">
      <dgm:prSet presAssocID="{BB643CDE-259F-468B-BB10-90977EE76310}" presName="ParentBackground" presStyleLbl="fgAcc1" presStyleIdx="0" presStyleCnt="6"/>
      <dgm:spPr/>
      <dgm:t>
        <a:bodyPr/>
        <a:lstStyle/>
        <a:p>
          <a:endParaRPr lang="en-US"/>
        </a:p>
      </dgm:t>
    </dgm:pt>
    <dgm:pt modelId="{01C98B0D-C8E3-4795-9294-6C79E7696B6B}" type="pres">
      <dgm:prSet presAssocID="{BB643CDE-259F-468B-BB10-90977EE76310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4DE20-3067-4341-B646-E01552DEF161}" type="pres">
      <dgm:prSet presAssocID="{79A8D5AF-D0EE-4EEB-9D04-4B277F1BC6D6}" presName="Accent5" presStyleCnt="0"/>
      <dgm:spPr/>
    </dgm:pt>
    <dgm:pt modelId="{B2FC38E8-B664-417C-9BE1-D6814550300D}" type="pres">
      <dgm:prSet presAssocID="{79A8D5AF-D0EE-4EEB-9D04-4B277F1BC6D6}" presName="Accent" presStyleLbl="node1" presStyleIdx="1" presStyleCnt="6"/>
      <dgm:spPr/>
    </dgm:pt>
    <dgm:pt modelId="{B8DEE428-C3F2-4BC4-838F-AC36E0DB3674}" type="pres">
      <dgm:prSet presAssocID="{79A8D5AF-D0EE-4EEB-9D04-4B277F1BC6D6}" presName="ParentBackground5" presStyleCnt="0"/>
      <dgm:spPr/>
    </dgm:pt>
    <dgm:pt modelId="{D630E86A-10EE-44E5-8F40-69742C247B38}" type="pres">
      <dgm:prSet presAssocID="{79A8D5AF-D0EE-4EEB-9D04-4B277F1BC6D6}" presName="ParentBackground" presStyleLbl="fgAcc1" presStyleIdx="1" presStyleCnt="6"/>
      <dgm:spPr/>
      <dgm:t>
        <a:bodyPr/>
        <a:lstStyle/>
        <a:p>
          <a:endParaRPr lang="en-US"/>
        </a:p>
      </dgm:t>
    </dgm:pt>
    <dgm:pt modelId="{D98143E3-D86A-4B4A-8607-B5D0528513FE}" type="pres">
      <dgm:prSet presAssocID="{79A8D5AF-D0EE-4EEB-9D04-4B277F1BC6D6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19EB93-E661-4A0C-8AAA-C9B76EDA8340}" type="pres">
      <dgm:prSet presAssocID="{9B81DB5F-CFF5-432C-B5DC-A8C1052D9687}" presName="Accent4" presStyleCnt="0"/>
      <dgm:spPr/>
    </dgm:pt>
    <dgm:pt modelId="{1907A89E-AFE5-49AE-A45C-D5D0862C8901}" type="pres">
      <dgm:prSet presAssocID="{9B81DB5F-CFF5-432C-B5DC-A8C1052D9687}" presName="Accent" presStyleLbl="node1" presStyleIdx="2" presStyleCnt="6"/>
      <dgm:spPr/>
    </dgm:pt>
    <dgm:pt modelId="{715497F3-605C-454F-997A-810CA30AA420}" type="pres">
      <dgm:prSet presAssocID="{9B81DB5F-CFF5-432C-B5DC-A8C1052D9687}" presName="ParentBackground4" presStyleCnt="0"/>
      <dgm:spPr/>
    </dgm:pt>
    <dgm:pt modelId="{2C8B058B-15FC-4080-A5DD-F7A6D3984013}" type="pres">
      <dgm:prSet presAssocID="{9B81DB5F-CFF5-432C-B5DC-A8C1052D9687}" presName="ParentBackground" presStyleLbl="fgAcc1" presStyleIdx="2" presStyleCnt="6"/>
      <dgm:spPr/>
      <dgm:t>
        <a:bodyPr/>
        <a:lstStyle/>
        <a:p>
          <a:endParaRPr lang="en-US"/>
        </a:p>
      </dgm:t>
    </dgm:pt>
    <dgm:pt modelId="{7947ED48-50E9-4869-AF32-547499351BC8}" type="pres">
      <dgm:prSet presAssocID="{9B81DB5F-CFF5-432C-B5DC-A8C1052D9687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814DFA-025E-45EA-944A-270D282AA933}" type="pres">
      <dgm:prSet presAssocID="{63C6FC56-0DD3-4D08-B9BB-BA35A1A075E3}" presName="Accent3" presStyleCnt="0"/>
      <dgm:spPr/>
    </dgm:pt>
    <dgm:pt modelId="{D9474214-88EB-40A1-9161-4693AE21AA48}" type="pres">
      <dgm:prSet presAssocID="{63C6FC56-0DD3-4D08-B9BB-BA35A1A075E3}" presName="Accent" presStyleLbl="node1" presStyleIdx="3" presStyleCnt="6"/>
      <dgm:spPr/>
    </dgm:pt>
    <dgm:pt modelId="{D14B2E47-B977-4783-9251-BA843115F2BB}" type="pres">
      <dgm:prSet presAssocID="{63C6FC56-0DD3-4D08-B9BB-BA35A1A075E3}" presName="ParentBackground3" presStyleCnt="0"/>
      <dgm:spPr/>
    </dgm:pt>
    <dgm:pt modelId="{264F0D10-6745-49CB-BF27-65D5F304B6F8}" type="pres">
      <dgm:prSet presAssocID="{63C6FC56-0DD3-4D08-B9BB-BA35A1A075E3}" presName="ParentBackground" presStyleLbl="fgAcc1" presStyleIdx="3" presStyleCnt="6"/>
      <dgm:spPr/>
      <dgm:t>
        <a:bodyPr/>
        <a:lstStyle/>
        <a:p>
          <a:endParaRPr lang="en-US"/>
        </a:p>
      </dgm:t>
    </dgm:pt>
    <dgm:pt modelId="{3B8A81C8-5FDE-4F39-8799-D13212A55CB9}" type="pres">
      <dgm:prSet presAssocID="{63C6FC56-0DD3-4D08-B9BB-BA35A1A075E3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4BD139-EF6C-4252-8FAD-185F326A02C6}" type="pres">
      <dgm:prSet presAssocID="{59D59764-FFFB-4FFD-9327-412B03C34D9D}" presName="Accent2" presStyleCnt="0"/>
      <dgm:spPr/>
    </dgm:pt>
    <dgm:pt modelId="{C86F5089-5E77-4770-AF8F-0470AE2F91D5}" type="pres">
      <dgm:prSet presAssocID="{59D59764-FFFB-4FFD-9327-412B03C34D9D}" presName="Accent" presStyleLbl="node1" presStyleIdx="4" presStyleCnt="6"/>
      <dgm:spPr/>
    </dgm:pt>
    <dgm:pt modelId="{2D60CA92-BEFE-4517-834C-F0F82AE41B14}" type="pres">
      <dgm:prSet presAssocID="{59D59764-FFFB-4FFD-9327-412B03C34D9D}" presName="ParentBackground2" presStyleCnt="0"/>
      <dgm:spPr/>
    </dgm:pt>
    <dgm:pt modelId="{36FC7401-E743-469C-B478-A632A1246ACE}" type="pres">
      <dgm:prSet presAssocID="{59D59764-FFFB-4FFD-9327-412B03C34D9D}" presName="ParentBackground" presStyleLbl="fgAcc1" presStyleIdx="4" presStyleCnt="6"/>
      <dgm:spPr/>
      <dgm:t>
        <a:bodyPr/>
        <a:lstStyle/>
        <a:p>
          <a:endParaRPr lang="en-US"/>
        </a:p>
      </dgm:t>
    </dgm:pt>
    <dgm:pt modelId="{B2B232E5-BA61-4797-81BD-EB5E942724F0}" type="pres">
      <dgm:prSet presAssocID="{59D59764-FFFB-4FFD-9327-412B03C34D9D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15D902-ADC7-46F9-B744-CC17C9AC5F75}" type="pres">
      <dgm:prSet presAssocID="{43AA0EDA-91A3-4CDF-BBFB-509D04193CD4}" presName="Accent1" presStyleCnt="0"/>
      <dgm:spPr/>
    </dgm:pt>
    <dgm:pt modelId="{53FFD563-4B5D-430A-91C2-655CBB852B47}" type="pres">
      <dgm:prSet presAssocID="{43AA0EDA-91A3-4CDF-BBFB-509D04193CD4}" presName="Accent" presStyleLbl="node1" presStyleIdx="5" presStyleCnt="6"/>
      <dgm:spPr/>
    </dgm:pt>
    <dgm:pt modelId="{98A4FFC1-73FA-46FB-A906-7568F371D83B}" type="pres">
      <dgm:prSet presAssocID="{43AA0EDA-91A3-4CDF-BBFB-509D04193CD4}" presName="ParentBackground1" presStyleCnt="0"/>
      <dgm:spPr/>
    </dgm:pt>
    <dgm:pt modelId="{CD9CFA99-231B-4592-9574-E7D2C9B9B10C}" type="pres">
      <dgm:prSet presAssocID="{43AA0EDA-91A3-4CDF-BBFB-509D04193CD4}" presName="ParentBackground" presStyleLbl="fgAcc1" presStyleIdx="5" presStyleCnt="6"/>
      <dgm:spPr/>
      <dgm:t>
        <a:bodyPr/>
        <a:lstStyle/>
        <a:p>
          <a:endParaRPr lang="en-US"/>
        </a:p>
      </dgm:t>
    </dgm:pt>
    <dgm:pt modelId="{8244ACEE-955F-47E5-9AF8-815E98471BA1}" type="pres">
      <dgm:prSet presAssocID="{43AA0EDA-91A3-4CDF-BBFB-509D04193CD4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AE6F50-CE97-42C0-AA39-81BA8FC5BE19}" type="presOf" srcId="{BB643CDE-259F-468B-BB10-90977EE76310}" destId="{01C98B0D-C8E3-4795-9294-6C79E7696B6B}" srcOrd="1" destOrd="0" presId="urn:microsoft.com/office/officeart/2011/layout/CircleProcess"/>
    <dgm:cxn modelId="{5DA969A8-6836-4A0C-AC53-F4F01DEBA119}" srcId="{D96CF91A-9D88-4A51-B7D1-2D65AADE44B2}" destId="{79A8D5AF-D0EE-4EEB-9D04-4B277F1BC6D6}" srcOrd="4" destOrd="0" parTransId="{97834DBA-0D5D-4351-ACFB-A48D06317E95}" sibTransId="{0F944E7A-C150-4A6B-900A-62B084713896}"/>
    <dgm:cxn modelId="{307646B6-E53D-402F-967E-BFF18375DB92}" type="presOf" srcId="{79A8D5AF-D0EE-4EEB-9D04-4B277F1BC6D6}" destId="{D98143E3-D86A-4B4A-8607-B5D0528513FE}" srcOrd="1" destOrd="0" presId="urn:microsoft.com/office/officeart/2011/layout/CircleProcess"/>
    <dgm:cxn modelId="{5DBB85C3-7F31-4E73-8AFC-A879E85D12ED}" srcId="{D96CF91A-9D88-4A51-B7D1-2D65AADE44B2}" destId="{9B81DB5F-CFF5-432C-B5DC-A8C1052D9687}" srcOrd="3" destOrd="0" parTransId="{98BB6225-348E-4328-9954-4669713CE20B}" sibTransId="{6A1039FE-45E5-41DC-A672-787001DC5658}"/>
    <dgm:cxn modelId="{7735BEC5-56F1-48DF-9AA9-115FDCFC16D6}" type="presOf" srcId="{BB643CDE-259F-468B-BB10-90977EE76310}" destId="{7FB9C56F-0922-48F1-824D-302CE648DB91}" srcOrd="0" destOrd="0" presId="urn:microsoft.com/office/officeart/2011/layout/CircleProcess"/>
    <dgm:cxn modelId="{9C6E8605-30B9-4604-83CC-F112575A8A51}" type="presOf" srcId="{59D59764-FFFB-4FFD-9327-412B03C34D9D}" destId="{36FC7401-E743-469C-B478-A632A1246ACE}" srcOrd="0" destOrd="0" presId="urn:microsoft.com/office/officeart/2011/layout/CircleProcess"/>
    <dgm:cxn modelId="{04D054A9-8C52-4422-85D9-60C400625865}" type="presOf" srcId="{9B81DB5F-CFF5-432C-B5DC-A8C1052D9687}" destId="{2C8B058B-15FC-4080-A5DD-F7A6D3984013}" srcOrd="0" destOrd="0" presId="urn:microsoft.com/office/officeart/2011/layout/CircleProcess"/>
    <dgm:cxn modelId="{B005E64B-02E5-41CE-9A17-AE8E24967551}" type="presOf" srcId="{9B81DB5F-CFF5-432C-B5DC-A8C1052D9687}" destId="{7947ED48-50E9-4869-AF32-547499351BC8}" srcOrd="1" destOrd="0" presId="urn:microsoft.com/office/officeart/2011/layout/CircleProcess"/>
    <dgm:cxn modelId="{567E70D4-674F-4F93-8D1D-AA7D87BA9F82}" type="presOf" srcId="{79A8D5AF-D0EE-4EEB-9D04-4B277F1BC6D6}" destId="{D630E86A-10EE-44E5-8F40-69742C247B38}" srcOrd="0" destOrd="0" presId="urn:microsoft.com/office/officeart/2011/layout/CircleProcess"/>
    <dgm:cxn modelId="{F87FE3E0-C668-4EAF-81BB-25E719E51863}" srcId="{D96CF91A-9D88-4A51-B7D1-2D65AADE44B2}" destId="{59D59764-FFFB-4FFD-9327-412B03C34D9D}" srcOrd="1" destOrd="0" parTransId="{D7A3BEF1-5534-447F-B555-12A8BCF67134}" sibTransId="{0F07BD35-BC66-4388-93FF-5B8C7409E7CC}"/>
    <dgm:cxn modelId="{6E706A41-9E50-413A-AE0E-F7C78140E99C}" type="presOf" srcId="{43AA0EDA-91A3-4CDF-BBFB-509D04193CD4}" destId="{8244ACEE-955F-47E5-9AF8-815E98471BA1}" srcOrd="1" destOrd="0" presId="urn:microsoft.com/office/officeart/2011/layout/CircleProcess"/>
    <dgm:cxn modelId="{FF687F94-0033-47A4-BAB3-6E4602440688}" type="presOf" srcId="{43AA0EDA-91A3-4CDF-BBFB-509D04193CD4}" destId="{CD9CFA99-231B-4592-9574-E7D2C9B9B10C}" srcOrd="0" destOrd="0" presId="urn:microsoft.com/office/officeart/2011/layout/CircleProcess"/>
    <dgm:cxn modelId="{0B19298D-7BE3-4918-8052-1AC17BC918C9}" type="presOf" srcId="{59D59764-FFFB-4FFD-9327-412B03C34D9D}" destId="{B2B232E5-BA61-4797-81BD-EB5E942724F0}" srcOrd="1" destOrd="0" presId="urn:microsoft.com/office/officeart/2011/layout/CircleProcess"/>
    <dgm:cxn modelId="{F0495FE3-A3C6-4B1D-AF00-BF0DE5B0572B}" type="presOf" srcId="{63C6FC56-0DD3-4D08-B9BB-BA35A1A075E3}" destId="{3B8A81C8-5FDE-4F39-8799-D13212A55CB9}" srcOrd="1" destOrd="0" presId="urn:microsoft.com/office/officeart/2011/layout/CircleProcess"/>
    <dgm:cxn modelId="{AE1FB465-7CE0-496D-A700-AA2CB1F0DE42}" srcId="{D96CF91A-9D88-4A51-B7D1-2D65AADE44B2}" destId="{43AA0EDA-91A3-4CDF-BBFB-509D04193CD4}" srcOrd="0" destOrd="0" parTransId="{D67E86F2-DA92-49A0-814B-45B038E3717C}" sibTransId="{670A956B-17DF-4572-A72B-BBEA66D15AB5}"/>
    <dgm:cxn modelId="{2247A9C7-C883-4C62-8C31-123E1E80D535}" srcId="{D96CF91A-9D88-4A51-B7D1-2D65AADE44B2}" destId="{BB643CDE-259F-468B-BB10-90977EE76310}" srcOrd="5" destOrd="0" parTransId="{2310D68C-5BE1-4E37-A6B9-54280DFA1F9C}" sibTransId="{F6F1D413-473E-4BC1-B18A-1EC376EC7E1A}"/>
    <dgm:cxn modelId="{92F6F1EB-5299-4D52-A1D7-A1E8A6370059}" srcId="{D96CF91A-9D88-4A51-B7D1-2D65AADE44B2}" destId="{63C6FC56-0DD3-4D08-B9BB-BA35A1A075E3}" srcOrd="2" destOrd="0" parTransId="{CE41EEEB-262D-42BF-AD7F-2D97F2306DE2}" sibTransId="{26D1728D-B636-41C0-955B-E10A7DE79ED8}"/>
    <dgm:cxn modelId="{2523786F-A022-4F0E-9C90-EDC21A92AC18}" type="presOf" srcId="{63C6FC56-0DD3-4D08-B9BB-BA35A1A075E3}" destId="{264F0D10-6745-49CB-BF27-65D5F304B6F8}" srcOrd="0" destOrd="0" presId="urn:microsoft.com/office/officeart/2011/layout/CircleProcess"/>
    <dgm:cxn modelId="{9987102A-5D3E-4568-8791-DC704A8D2C33}" type="presOf" srcId="{D96CF91A-9D88-4A51-B7D1-2D65AADE44B2}" destId="{D1C6B2B0-EBC9-4BDE-BFF4-81B13201EA88}" srcOrd="0" destOrd="0" presId="urn:microsoft.com/office/officeart/2011/layout/CircleProcess"/>
    <dgm:cxn modelId="{19D1345E-8CA0-41D9-BB12-16F9822CFF74}" type="presParOf" srcId="{D1C6B2B0-EBC9-4BDE-BFF4-81B13201EA88}" destId="{7D7736B8-384C-4AD9-9869-39A6DB7890D2}" srcOrd="0" destOrd="0" presId="urn:microsoft.com/office/officeart/2011/layout/CircleProcess"/>
    <dgm:cxn modelId="{89AD98E1-E794-4827-9F4B-A95CB3A397BF}" type="presParOf" srcId="{7D7736B8-384C-4AD9-9869-39A6DB7890D2}" destId="{739F4B23-5577-4283-AB49-BA906EF7BE1B}" srcOrd="0" destOrd="0" presId="urn:microsoft.com/office/officeart/2011/layout/CircleProcess"/>
    <dgm:cxn modelId="{8B82BA80-B635-4A0E-A8A9-7D542DFD2EDB}" type="presParOf" srcId="{D1C6B2B0-EBC9-4BDE-BFF4-81B13201EA88}" destId="{42CE33B8-C9E6-414B-9F99-28A2AAAD4B10}" srcOrd="1" destOrd="0" presId="urn:microsoft.com/office/officeart/2011/layout/CircleProcess"/>
    <dgm:cxn modelId="{7B73D891-4F8F-4D8B-97CA-776A9363C10A}" type="presParOf" srcId="{42CE33B8-C9E6-414B-9F99-28A2AAAD4B10}" destId="{7FB9C56F-0922-48F1-824D-302CE648DB91}" srcOrd="0" destOrd="0" presId="urn:microsoft.com/office/officeart/2011/layout/CircleProcess"/>
    <dgm:cxn modelId="{0682C7D3-004B-48CF-BF6F-917CA6E46B73}" type="presParOf" srcId="{D1C6B2B0-EBC9-4BDE-BFF4-81B13201EA88}" destId="{01C98B0D-C8E3-4795-9294-6C79E7696B6B}" srcOrd="2" destOrd="0" presId="urn:microsoft.com/office/officeart/2011/layout/CircleProcess"/>
    <dgm:cxn modelId="{33C3240A-1D44-4AFE-A39A-8B7766E598B2}" type="presParOf" srcId="{D1C6B2B0-EBC9-4BDE-BFF4-81B13201EA88}" destId="{A484DE20-3067-4341-B646-E01552DEF161}" srcOrd="3" destOrd="0" presId="urn:microsoft.com/office/officeart/2011/layout/CircleProcess"/>
    <dgm:cxn modelId="{6A64C497-9FD3-48BB-9A21-F6127EF999DE}" type="presParOf" srcId="{A484DE20-3067-4341-B646-E01552DEF161}" destId="{B2FC38E8-B664-417C-9BE1-D6814550300D}" srcOrd="0" destOrd="0" presId="urn:microsoft.com/office/officeart/2011/layout/CircleProcess"/>
    <dgm:cxn modelId="{1A3662E9-6B89-4BD2-8B54-257DE352D121}" type="presParOf" srcId="{D1C6B2B0-EBC9-4BDE-BFF4-81B13201EA88}" destId="{B8DEE428-C3F2-4BC4-838F-AC36E0DB3674}" srcOrd="4" destOrd="0" presId="urn:microsoft.com/office/officeart/2011/layout/CircleProcess"/>
    <dgm:cxn modelId="{133AABC8-F453-4A66-B5F4-FF0B983D2103}" type="presParOf" srcId="{B8DEE428-C3F2-4BC4-838F-AC36E0DB3674}" destId="{D630E86A-10EE-44E5-8F40-69742C247B38}" srcOrd="0" destOrd="0" presId="urn:microsoft.com/office/officeart/2011/layout/CircleProcess"/>
    <dgm:cxn modelId="{E9C339C4-1452-4D73-AC67-D95515B07B67}" type="presParOf" srcId="{D1C6B2B0-EBC9-4BDE-BFF4-81B13201EA88}" destId="{D98143E3-D86A-4B4A-8607-B5D0528513FE}" srcOrd="5" destOrd="0" presId="urn:microsoft.com/office/officeart/2011/layout/CircleProcess"/>
    <dgm:cxn modelId="{4C884B35-8692-4E94-902B-F06EC7DD8A8A}" type="presParOf" srcId="{D1C6B2B0-EBC9-4BDE-BFF4-81B13201EA88}" destId="{AC19EB93-E661-4A0C-8AAA-C9B76EDA8340}" srcOrd="6" destOrd="0" presId="urn:microsoft.com/office/officeart/2011/layout/CircleProcess"/>
    <dgm:cxn modelId="{DF9203A7-538D-48EC-9820-CE601F46196C}" type="presParOf" srcId="{AC19EB93-E661-4A0C-8AAA-C9B76EDA8340}" destId="{1907A89E-AFE5-49AE-A45C-D5D0862C8901}" srcOrd="0" destOrd="0" presId="urn:microsoft.com/office/officeart/2011/layout/CircleProcess"/>
    <dgm:cxn modelId="{865509CE-6534-4A6A-AE23-B705C7D8CBE7}" type="presParOf" srcId="{D1C6B2B0-EBC9-4BDE-BFF4-81B13201EA88}" destId="{715497F3-605C-454F-997A-810CA30AA420}" srcOrd="7" destOrd="0" presId="urn:microsoft.com/office/officeart/2011/layout/CircleProcess"/>
    <dgm:cxn modelId="{A7A3A66E-6DBB-4189-8489-795353BEA9BF}" type="presParOf" srcId="{715497F3-605C-454F-997A-810CA30AA420}" destId="{2C8B058B-15FC-4080-A5DD-F7A6D3984013}" srcOrd="0" destOrd="0" presId="urn:microsoft.com/office/officeart/2011/layout/CircleProcess"/>
    <dgm:cxn modelId="{0437D725-5C79-4015-8DD4-05D0A178ECF8}" type="presParOf" srcId="{D1C6B2B0-EBC9-4BDE-BFF4-81B13201EA88}" destId="{7947ED48-50E9-4869-AF32-547499351BC8}" srcOrd="8" destOrd="0" presId="urn:microsoft.com/office/officeart/2011/layout/CircleProcess"/>
    <dgm:cxn modelId="{DA714E90-6AC8-4057-A764-6BA4308BBF77}" type="presParOf" srcId="{D1C6B2B0-EBC9-4BDE-BFF4-81B13201EA88}" destId="{CE814DFA-025E-45EA-944A-270D282AA933}" srcOrd="9" destOrd="0" presId="urn:microsoft.com/office/officeart/2011/layout/CircleProcess"/>
    <dgm:cxn modelId="{61AA229E-B2A1-4413-B6BF-33D5F63CD167}" type="presParOf" srcId="{CE814DFA-025E-45EA-944A-270D282AA933}" destId="{D9474214-88EB-40A1-9161-4693AE21AA48}" srcOrd="0" destOrd="0" presId="urn:microsoft.com/office/officeart/2011/layout/CircleProcess"/>
    <dgm:cxn modelId="{BE0148F2-E3B5-44E6-9D09-0305BAB37F35}" type="presParOf" srcId="{D1C6B2B0-EBC9-4BDE-BFF4-81B13201EA88}" destId="{D14B2E47-B977-4783-9251-BA843115F2BB}" srcOrd="10" destOrd="0" presId="urn:microsoft.com/office/officeart/2011/layout/CircleProcess"/>
    <dgm:cxn modelId="{DF6E1227-ECAF-4238-AD90-5F1FDE426B6C}" type="presParOf" srcId="{D14B2E47-B977-4783-9251-BA843115F2BB}" destId="{264F0D10-6745-49CB-BF27-65D5F304B6F8}" srcOrd="0" destOrd="0" presId="urn:microsoft.com/office/officeart/2011/layout/CircleProcess"/>
    <dgm:cxn modelId="{7CEF1452-EAFD-4AC0-924C-08FE45EF75E0}" type="presParOf" srcId="{D1C6B2B0-EBC9-4BDE-BFF4-81B13201EA88}" destId="{3B8A81C8-5FDE-4F39-8799-D13212A55CB9}" srcOrd="11" destOrd="0" presId="urn:microsoft.com/office/officeart/2011/layout/CircleProcess"/>
    <dgm:cxn modelId="{7576BAD4-129C-41E7-BE93-A8C283D4F2A8}" type="presParOf" srcId="{D1C6B2B0-EBC9-4BDE-BFF4-81B13201EA88}" destId="{2F4BD139-EF6C-4252-8FAD-185F326A02C6}" srcOrd="12" destOrd="0" presId="urn:microsoft.com/office/officeart/2011/layout/CircleProcess"/>
    <dgm:cxn modelId="{998DE292-9B0E-44D8-9A23-E410A9C4A324}" type="presParOf" srcId="{2F4BD139-EF6C-4252-8FAD-185F326A02C6}" destId="{C86F5089-5E77-4770-AF8F-0470AE2F91D5}" srcOrd="0" destOrd="0" presId="urn:microsoft.com/office/officeart/2011/layout/CircleProcess"/>
    <dgm:cxn modelId="{436E0942-B771-4876-8262-52D35CB8F114}" type="presParOf" srcId="{D1C6B2B0-EBC9-4BDE-BFF4-81B13201EA88}" destId="{2D60CA92-BEFE-4517-834C-F0F82AE41B14}" srcOrd="13" destOrd="0" presId="urn:microsoft.com/office/officeart/2011/layout/CircleProcess"/>
    <dgm:cxn modelId="{1AF33E2C-EADC-40C1-A331-5182CDC9532A}" type="presParOf" srcId="{2D60CA92-BEFE-4517-834C-F0F82AE41B14}" destId="{36FC7401-E743-469C-B478-A632A1246ACE}" srcOrd="0" destOrd="0" presId="urn:microsoft.com/office/officeart/2011/layout/CircleProcess"/>
    <dgm:cxn modelId="{5C3501A0-12C9-42A0-893A-3134F8051287}" type="presParOf" srcId="{D1C6B2B0-EBC9-4BDE-BFF4-81B13201EA88}" destId="{B2B232E5-BA61-4797-81BD-EB5E942724F0}" srcOrd="14" destOrd="0" presId="urn:microsoft.com/office/officeart/2011/layout/CircleProcess"/>
    <dgm:cxn modelId="{77F36395-57EE-4A02-A69C-A4206A054763}" type="presParOf" srcId="{D1C6B2B0-EBC9-4BDE-BFF4-81B13201EA88}" destId="{9315D902-ADC7-46F9-B744-CC17C9AC5F75}" srcOrd="15" destOrd="0" presId="urn:microsoft.com/office/officeart/2011/layout/CircleProcess"/>
    <dgm:cxn modelId="{3AB282C0-48A5-4273-9E66-9A2E79EBFAFB}" type="presParOf" srcId="{9315D902-ADC7-46F9-B744-CC17C9AC5F75}" destId="{53FFD563-4B5D-430A-91C2-655CBB852B47}" srcOrd="0" destOrd="0" presId="urn:microsoft.com/office/officeart/2011/layout/CircleProcess"/>
    <dgm:cxn modelId="{82960056-BD20-4864-B6FF-898CACDC4F4F}" type="presParOf" srcId="{D1C6B2B0-EBC9-4BDE-BFF4-81B13201EA88}" destId="{98A4FFC1-73FA-46FB-A906-7568F371D83B}" srcOrd="16" destOrd="0" presId="urn:microsoft.com/office/officeart/2011/layout/CircleProcess"/>
    <dgm:cxn modelId="{42415A3F-CF2F-402B-A82B-E9CDCE416144}" type="presParOf" srcId="{98A4FFC1-73FA-46FB-A906-7568F371D83B}" destId="{CD9CFA99-231B-4592-9574-E7D2C9B9B10C}" srcOrd="0" destOrd="0" presId="urn:microsoft.com/office/officeart/2011/layout/CircleProcess"/>
    <dgm:cxn modelId="{982B9D92-5061-479A-9FB9-10D883937EC1}" type="presParOf" srcId="{D1C6B2B0-EBC9-4BDE-BFF4-81B13201EA88}" destId="{8244ACEE-955F-47E5-9AF8-815E98471BA1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549D9D-B5D9-4967-AA17-C136534D797E}" type="doc">
      <dgm:prSet loTypeId="urn:microsoft.com/office/officeart/2005/8/layout/vList4" loCatId="picture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3C9B4BC-1A69-4588-BE71-AE729A9B14E3}">
      <dgm:prSet phldrT="[Text]"/>
      <dgm:spPr/>
      <dgm:t>
        <a:bodyPr/>
        <a:lstStyle/>
        <a:p>
          <a:r>
            <a:rPr lang="en-US" smtClean="0"/>
            <a:t>Bimal Jalan</a:t>
          </a:r>
          <a:endParaRPr lang="en-US" dirty="0"/>
        </a:p>
      </dgm:t>
    </dgm:pt>
    <dgm:pt modelId="{DC59C06A-CB42-4E07-83A5-3A0FE8A7224C}" type="parTrans" cxnId="{154EF394-58CB-460F-A51E-AFF783EE6E77}">
      <dgm:prSet/>
      <dgm:spPr/>
      <dgm:t>
        <a:bodyPr/>
        <a:lstStyle/>
        <a:p>
          <a:endParaRPr lang="en-US"/>
        </a:p>
      </dgm:t>
    </dgm:pt>
    <dgm:pt modelId="{66928AB0-C66E-4429-8D4E-C03E715E7D75}" type="sibTrans" cxnId="{154EF394-58CB-460F-A51E-AFF783EE6E77}">
      <dgm:prSet/>
      <dgm:spPr/>
      <dgm:t>
        <a:bodyPr/>
        <a:lstStyle/>
        <a:p>
          <a:endParaRPr lang="en-US"/>
        </a:p>
      </dgm:t>
    </dgm:pt>
    <dgm:pt modelId="{9185C849-8059-45FF-89E4-89846E999853}">
      <dgm:prSet phldrT="[Text]"/>
      <dgm:spPr/>
      <dgm:t>
        <a:bodyPr/>
        <a:lstStyle/>
        <a:p>
          <a:r>
            <a:rPr lang="en-US" dirty="0" smtClean="0"/>
            <a:t>New Bank Licenses</a:t>
          </a:r>
          <a:endParaRPr lang="en-US" dirty="0"/>
        </a:p>
      </dgm:t>
    </dgm:pt>
    <dgm:pt modelId="{1704B3E7-A484-4ECA-ABE6-8508C718B543}" type="parTrans" cxnId="{AAF84CDB-C1FE-495D-9A79-19E86A615039}">
      <dgm:prSet/>
      <dgm:spPr/>
      <dgm:t>
        <a:bodyPr/>
        <a:lstStyle/>
        <a:p>
          <a:endParaRPr lang="en-US"/>
        </a:p>
      </dgm:t>
    </dgm:pt>
    <dgm:pt modelId="{3A5B064A-56EC-4190-A40B-296866C458DD}" type="sibTrans" cxnId="{AAF84CDB-C1FE-495D-9A79-19E86A615039}">
      <dgm:prSet/>
      <dgm:spPr/>
      <dgm:t>
        <a:bodyPr/>
        <a:lstStyle/>
        <a:p>
          <a:endParaRPr lang="en-US"/>
        </a:p>
      </dgm:t>
    </dgm:pt>
    <dgm:pt modelId="{E125F078-2E67-4CC0-8B44-ADCF680468AF}">
      <dgm:prSet phldrT="[Text]"/>
      <dgm:spPr/>
      <dgm:t>
        <a:bodyPr/>
        <a:lstStyle/>
        <a:p>
          <a:r>
            <a:rPr lang="en-US" dirty="0" smtClean="0"/>
            <a:t>Feb 2014 report given</a:t>
          </a:r>
          <a:endParaRPr lang="en-US" dirty="0"/>
        </a:p>
      </dgm:t>
    </dgm:pt>
    <dgm:pt modelId="{A9F01E8B-175C-4448-8BCF-85C3B6085DED}" type="parTrans" cxnId="{8F2689B7-C7CE-4B0F-99EF-51A0A7ECB6BB}">
      <dgm:prSet/>
      <dgm:spPr/>
      <dgm:t>
        <a:bodyPr/>
        <a:lstStyle/>
        <a:p>
          <a:endParaRPr lang="en-US"/>
        </a:p>
      </dgm:t>
    </dgm:pt>
    <dgm:pt modelId="{ECD4727D-AF2D-4275-9264-30837C5F9729}" type="sibTrans" cxnId="{8F2689B7-C7CE-4B0F-99EF-51A0A7ECB6BB}">
      <dgm:prSet/>
      <dgm:spPr/>
      <dgm:t>
        <a:bodyPr/>
        <a:lstStyle/>
        <a:p>
          <a:endParaRPr lang="en-US"/>
        </a:p>
      </dgm:t>
    </dgm:pt>
    <dgm:pt modelId="{30459374-AD6F-4960-BA10-7A3F0765D694}">
      <dgm:prSet phldrT="[Text]"/>
      <dgm:spPr/>
      <dgm:t>
        <a:bodyPr/>
        <a:lstStyle/>
        <a:p>
          <a:r>
            <a:rPr lang="en-US" dirty="0" smtClean="0"/>
            <a:t>Nachiket </a:t>
          </a:r>
          <a:r>
            <a:rPr lang="en-US" dirty="0" err="1" smtClean="0"/>
            <a:t>Mor</a:t>
          </a:r>
          <a:endParaRPr lang="en-US" dirty="0"/>
        </a:p>
      </dgm:t>
    </dgm:pt>
    <dgm:pt modelId="{7A037F74-10AA-4673-AB7F-5FE09F4D2198}" type="parTrans" cxnId="{66687BFF-7023-4941-87AA-8AE53CC59AF5}">
      <dgm:prSet/>
      <dgm:spPr/>
      <dgm:t>
        <a:bodyPr/>
        <a:lstStyle/>
        <a:p>
          <a:endParaRPr lang="en-US"/>
        </a:p>
      </dgm:t>
    </dgm:pt>
    <dgm:pt modelId="{1ED443FF-313B-44F8-960E-232941E1687B}" type="sibTrans" cxnId="{66687BFF-7023-4941-87AA-8AE53CC59AF5}">
      <dgm:prSet/>
      <dgm:spPr/>
      <dgm:t>
        <a:bodyPr/>
        <a:lstStyle/>
        <a:p>
          <a:endParaRPr lang="en-US"/>
        </a:p>
      </dgm:t>
    </dgm:pt>
    <dgm:pt modelId="{933E1834-AE99-4D9B-A93F-3851BBE20F32}">
      <dgm:prSet phldrT="[Text]"/>
      <dgm:spPr/>
      <dgm:t>
        <a:bodyPr/>
        <a:lstStyle/>
        <a:p>
          <a:r>
            <a:rPr lang="en-US" dirty="0" smtClean="0"/>
            <a:t>Financial products for small businessmen and low income household.</a:t>
          </a:r>
          <a:endParaRPr lang="en-US" dirty="0"/>
        </a:p>
      </dgm:t>
    </dgm:pt>
    <dgm:pt modelId="{1D43CCB2-57D4-42EE-B31A-C856307C29E3}" type="parTrans" cxnId="{A69BE18A-D583-48E0-B27E-E9D5EDE181EF}">
      <dgm:prSet/>
      <dgm:spPr/>
      <dgm:t>
        <a:bodyPr/>
        <a:lstStyle/>
        <a:p>
          <a:endParaRPr lang="en-US"/>
        </a:p>
      </dgm:t>
    </dgm:pt>
    <dgm:pt modelId="{B624FFBF-F01E-4E23-B3F0-58704090998B}" type="sibTrans" cxnId="{A69BE18A-D583-48E0-B27E-E9D5EDE181EF}">
      <dgm:prSet/>
      <dgm:spPr/>
      <dgm:t>
        <a:bodyPr/>
        <a:lstStyle/>
        <a:p>
          <a:endParaRPr lang="en-US"/>
        </a:p>
      </dgm:t>
    </dgm:pt>
    <dgm:pt modelId="{36D19581-E00A-4B70-BB34-D95FC548B209}">
      <dgm:prSet phldrT="[Text]"/>
      <dgm:spPr/>
      <dgm:t>
        <a:bodyPr/>
        <a:lstStyle/>
        <a:p>
          <a:r>
            <a:rPr lang="en-US" dirty="0" err="1" smtClean="0"/>
            <a:t>Urjit</a:t>
          </a:r>
          <a:r>
            <a:rPr lang="en-US" dirty="0" smtClean="0"/>
            <a:t> Patel</a:t>
          </a:r>
          <a:endParaRPr lang="en-US" dirty="0"/>
        </a:p>
      </dgm:t>
    </dgm:pt>
    <dgm:pt modelId="{413B4380-D8C7-44A7-B525-61DA2982E46B}" type="parTrans" cxnId="{DA707A39-E0AD-46E2-854B-464E9FBE38DB}">
      <dgm:prSet/>
      <dgm:spPr/>
      <dgm:t>
        <a:bodyPr/>
        <a:lstStyle/>
        <a:p>
          <a:endParaRPr lang="en-US"/>
        </a:p>
      </dgm:t>
    </dgm:pt>
    <dgm:pt modelId="{78D995A3-92DA-421D-AB5C-6F40D9CA172C}" type="sibTrans" cxnId="{DA707A39-E0AD-46E2-854B-464E9FBE38DB}">
      <dgm:prSet/>
      <dgm:spPr/>
      <dgm:t>
        <a:bodyPr/>
        <a:lstStyle/>
        <a:p>
          <a:endParaRPr lang="en-US"/>
        </a:p>
      </dgm:t>
    </dgm:pt>
    <dgm:pt modelId="{BF483210-C34E-4081-AD41-0389B2E485D2}">
      <dgm:prSet phldrT="[Text]"/>
      <dgm:spPr/>
      <dgm:t>
        <a:bodyPr/>
        <a:lstStyle/>
        <a:p>
          <a:r>
            <a:rPr lang="en-US" dirty="0" smtClean="0"/>
            <a:t>Revise and Strengthen Monetary policy framework</a:t>
          </a:r>
          <a:endParaRPr lang="en-US" dirty="0"/>
        </a:p>
      </dgm:t>
    </dgm:pt>
    <dgm:pt modelId="{7F63D2FA-11D0-4698-9D6E-757A88780BA5}" type="parTrans" cxnId="{F34BAD79-B5C4-4959-8568-52E04D3BB407}">
      <dgm:prSet/>
      <dgm:spPr/>
      <dgm:t>
        <a:bodyPr/>
        <a:lstStyle/>
        <a:p>
          <a:endParaRPr lang="en-US"/>
        </a:p>
      </dgm:t>
    </dgm:pt>
    <dgm:pt modelId="{208FC25A-194D-4FB4-BDB7-AC65FFB1BAF6}" type="sibTrans" cxnId="{F34BAD79-B5C4-4959-8568-52E04D3BB407}">
      <dgm:prSet/>
      <dgm:spPr/>
      <dgm:t>
        <a:bodyPr/>
        <a:lstStyle/>
        <a:p>
          <a:endParaRPr lang="en-US"/>
        </a:p>
      </dgm:t>
    </dgm:pt>
    <dgm:pt modelId="{2F95D942-D5D2-4481-A619-1B6B580D5C8F}">
      <dgm:prSet phldrT="[Text]" phldr="1"/>
      <dgm:spPr/>
      <dgm:t>
        <a:bodyPr/>
        <a:lstStyle/>
        <a:p>
          <a:endParaRPr lang="en-US" dirty="0"/>
        </a:p>
      </dgm:t>
    </dgm:pt>
    <dgm:pt modelId="{E95A9504-EDBB-480A-97A9-6D740608379A}" type="parTrans" cxnId="{10459B6F-DA79-4A97-B39C-7D9E0BF375DC}">
      <dgm:prSet/>
      <dgm:spPr/>
      <dgm:t>
        <a:bodyPr/>
        <a:lstStyle/>
        <a:p>
          <a:endParaRPr lang="en-US"/>
        </a:p>
      </dgm:t>
    </dgm:pt>
    <dgm:pt modelId="{D89767BF-0427-414F-8D2B-7267F70EF835}" type="sibTrans" cxnId="{10459B6F-DA79-4A97-B39C-7D9E0BF375DC}">
      <dgm:prSet/>
      <dgm:spPr/>
      <dgm:t>
        <a:bodyPr/>
        <a:lstStyle/>
        <a:p>
          <a:endParaRPr lang="en-US"/>
        </a:p>
      </dgm:t>
    </dgm:pt>
    <dgm:pt modelId="{73F77618-CD2A-4DB9-8735-5FD5B624540F}">
      <dgm:prSet phldrT="[Text]"/>
      <dgm:spPr/>
      <dgm:t>
        <a:bodyPr/>
        <a:lstStyle/>
        <a:p>
          <a:r>
            <a:rPr lang="en-US" dirty="0" smtClean="0"/>
            <a:t>Financial inclusion: banking, credit, investment, insurance. + consumer protection</a:t>
          </a:r>
          <a:endParaRPr lang="en-US" dirty="0"/>
        </a:p>
      </dgm:t>
    </dgm:pt>
    <dgm:pt modelId="{8CF95156-F8AF-4E44-BEDB-0A9B51E38C48}" type="parTrans" cxnId="{DC499A89-4A5D-4836-80D8-4C4649E915BD}">
      <dgm:prSet/>
      <dgm:spPr/>
      <dgm:t>
        <a:bodyPr/>
        <a:lstStyle/>
        <a:p>
          <a:endParaRPr lang="en-US"/>
        </a:p>
      </dgm:t>
    </dgm:pt>
    <dgm:pt modelId="{8C9709A4-A4C5-420A-9A92-E6018A4B84E2}" type="sibTrans" cxnId="{DC499A89-4A5D-4836-80D8-4C4649E915BD}">
      <dgm:prSet/>
      <dgm:spPr/>
      <dgm:t>
        <a:bodyPr/>
        <a:lstStyle/>
        <a:p>
          <a:endParaRPr lang="en-US"/>
        </a:p>
      </dgm:t>
    </dgm:pt>
    <dgm:pt modelId="{AD80DD40-2753-4E72-82C5-6DA20967A9E3}">
      <dgm:prSet phldrT="[Text]"/>
      <dgm:spPr/>
      <dgm:t>
        <a:bodyPr/>
        <a:lstStyle/>
        <a:p>
          <a:r>
            <a:rPr lang="en-US" dirty="0" smtClean="0"/>
            <a:t>RBI board of directors.</a:t>
          </a:r>
          <a:endParaRPr lang="en-US" dirty="0"/>
        </a:p>
      </dgm:t>
    </dgm:pt>
    <dgm:pt modelId="{10DDBA45-A531-4AC6-B3F2-91D8F2D44BD7}" type="parTrans" cxnId="{68DE3950-356B-4A84-B8C0-85BEE6088293}">
      <dgm:prSet/>
      <dgm:spPr/>
      <dgm:t>
        <a:bodyPr/>
        <a:lstStyle/>
        <a:p>
          <a:endParaRPr lang="en-US"/>
        </a:p>
      </dgm:t>
    </dgm:pt>
    <dgm:pt modelId="{A92ECCAC-6E4E-478A-946E-21CCF1FF1DBF}" type="sibTrans" cxnId="{68DE3950-356B-4A84-B8C0-85BEE6088293}">
      <dgm:prSet/>
      <dgm:spPr/>
      <dgm:t>
        <a:bodyPr/>
        <a:lstStyle/>
        <a:p>
          <a:endParaRPr lang="en-US"/>
        </a:p>
      </dgm:t>
    </dgm:pt>
    <dgm:pt modelId="{18755938-D0DA-4027-846D-0341BD980237}">
      <dgm:prSet phldrT="[Text]"/>
      <dgm:spPr/>
      <dgm:t>
        <a:bodyPr/>
        <a:lstStyle/>
        <a:p>
          <a:r>
            <a:rPr lang="en-US" dirty="0" smtClean="0"/>
            <a:t>Dy. Governor</a:t>
          </a:r>
          <a:endParaRPr lang="en-US" dirty="0"/>
        </a:p>
      </dgm:t>
    </dgm:pt>
    <dgm:pt modelId="{CB271552-79F1-4604-8EB9-4DA106B7ED85}" type="parTrans" cxnId="{7F98DEEC-A902-4FB3-A4C5-BE25A8D04989}">
      <dgm:prSet/>
      <dgm:spPr/>
      <dgm:t>
        <a:bodyPr/>
        <a:lstStyle/>
        <a:p>
          <a:endParaRPr lang="en-US"/>
        </a:p>
      </dgm:t>
    </dgm:pt>
    <dgm:pt modelId="{E0D73C85-AF4E-415C-8095-6A9F27590BB2}" type="sibTrans" cxnId="{7F98DEEC-A902-4FB3-A4C5-BE25A8D04989}">
      <dgm:prSet/>
      <dgm:spPr/>
      <dgm:t>
        <a:bodyPr/>
        <a:lstStyle/>
        <a:p>
          <a:endParaRPr lang="en-US"/>
        </a:p>
      </dgm:t>
    </dgm:pt>
    <dgm:pt modelId="{EAE6DC17-0ADB-47C7-AA2E-D8E7CB97038A}">
      <dgm:prSet phldrT="[Text]"/>
      <dgm:spPr/>
      <dgm:t>
        <a:bodyPr/>
        <a:lstStyle/>
        <a:p>
          <a:r>
            <a:rPr lang="en-US" dirty="0" smtClean="0"/>
            <a:t>Retired governor</a:t>
          </a:r>
          <a:endParaRPr lang="en-US" dirty="0"/>
        </a:p>
      </dgm:t>
    </dgm:pt>
    <dgm:pt modelId="{9DC690F0-9789-4C6E-A8C2-A467C01C02E6}" type="parTrans" cxnId="{07681AD6-A7D4-4871-855A-A76B85CD926B}">
      <dgm:prSet/>
      <dgm:spPr/>
    </dgm:pt>
    <dgm:pt modelId="{E67D806D-D169-4D02-ACB6-6A12113B0A7E}" type="sibTrans" cxnId="{07681AD6-A7D4-4871-855A-A76B85CD926B}">
      <dgm:prSet/>
      <dgm:spPr/>
    </dgm:pt>
    <dgm:pt modelId="{012C15C1-7F81-49AD-9E13-EA70B15B2A5D}" type="pres">
      <dgm:prSet presAssocID="{2D549D9D-B5D9-4967-AA17-C136534D797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0D7206-0E05-4305-958A-C1C0B68D1FD9}" type="pres">
      <dgm:prSet presAssocID="{B3C9B4BC-1A69-4588-BE71-AE729A9B14E3}" presName="comp" presStyleCnt="0"/>
      <dgm:spPr/>
    </dgm:pt>
    <dgm:pt modelId="{734DBA7C-819D-4FBC-B617-B674E7F4D448}" type="pres">
      <dgm:prSet presAssocID="{B3C9B4BC-1A69-4588-BE71-AE729A9B14E3}" presName="box" presStyleLbl="node1" presStyleIdx="0" presStyleCnt="3"/>
      <dgm:spPr/>
      <dgm:t>
        <a:bodyPr/>
        <a:lstStyle/>
        <a:p>
          <a:endParaRPr lang="en-US"/>
        </a:p>
      </dgm:t>
    </dgm:pt>
    <dgm:pt modelId="{64B407FB-CE98-4B25-AF64-F1642A718F4A}" type="pres">
      <dgm:prSet presAssocID="{B3C9B4BC-1A69-4588-BE71-AE729A9B14E3}" presName="img" presStyleLbl="fgImgPlace1" presStyleIdx="0" presStyleCnt="3" custScaleX="5034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352C2A-9EBB-4E02-9177-3476DBE4ED15}" type="pres">
      <dgm:prSet presAssocID="{B3C9B4BC-1A69-4588-BE71-AE729A9B14E3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124C7-9D38-40EC-B510-CBF199B3DAC0}" type="pres">
      <dgm:prSet presAssocID="{66928AB0-C66E-4429-8D4E-C03E715E7D75}" presName="spacer" presStyleCnt="0"/>
      <dgm:spPr/>
    </dgm:pt>
    <dgm:pt modelId="{54ACFA1F-9DCB-43C6-BB16-CDDA46E563B1}" type="pres">
      <dgm:prSet presAssocID="{30459374-AD6F-4960-BA10-7A3F0765D694}" presName="comp" presStyleCnt="0"/>
      <dgm:spPr/>
    </dgm:pt>
    <dgm:pt modelId="{43BEC5D3-AB7A-4178-8C98-D5DE8D556293}" type="pres">
      <dgm:prSet presAssocID="{30459374-AD6F-4960-BA10-7A3F0765D694}" presName="box" presStyleLbl="node1" presStyleIdx="1" presStyleCnt="3"/>
      <dgm:spPr/>
      <dgm:t>
        <a:bodyPr/>
        <a:lstStyle/>
        <a:p>
          <a:endParaRPr lang="en-US"/>
        </a:p>
      </dgm:t>
    </dgm:pt>
    <dgm:pt modelId="{2AA8ABF1-AEA2-45A7-8A6C-54B2E982A6F3}" type="pres">
      <dgm:prSet presAssocID="{30459374-AD6F-4960-BA10-7A3F0765D694}" presName="img" presStyleLbl="fgImgPlace1" presStyleIdx="1" presStyleCnt="3" custScaleX="4628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F7ABB93-29C1-4345-BCD5-E3069C0D9B81}" type="pres">
      <dgm:prSet presAssocID="{30459374-AD6F-4960-BA10-7A3F0765D694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03C89B-C0B5-45C6-87EF-483861309C9F}" type="pres">
      <dgm:prSet presAssocID="{1ED443FF-313B-44F8-960E-232941E1687B}" presName="spacer" presStyleCnt="0"/>
      <dgm:spPr/>
    </dgm:pt>
    <dgm:pt modelId="{DBC92E70-F51E-40A4-9892-5ACE069D35E2}" type="pres">
      <dgm:prSet presAssocID="{36D19581-E00A-4B70-BB34-D95FC548B209}" presName="comp" presStyleCnt="0"/>
      <dgm:spPr/>
    </dgm:pt>
    <dgm:pt modelId="{3ADA6336-BF4D-408D-B42D-CFC5A642D99D}" type="pres">
      <dgm:prSet presAssocID="{36D19581-E00A-4B70-BB34-D95FC548B209}" presName="box" presStyleLbl="node1" presStyleIdx="2" presStyleCnt="3"/>
      <dgm:spPr/>
      <dgm:t>
        <a:bodyPr/>
        <a:lstStyle/>
        <a:p>
          <a:endParaRPr lang="en-US"/>
        </a:p>
      </dgm:t>
    </dgm:pt>
    <dgm:pt modelId="{136CEB5F-FFE3-4456-B52D-016807C48CBB}" type="pres">
      <dgm:prSet presAssocID="{36D19581-E00A-4B70-BB34-D95FC548B209}" presName="img" presStyleLbl="fgImgPlace1" presStyleIdx="2" presStyleCnt="3" custScaleX="4384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BDF4B8F-802B-4FE7-BF60-1C7F2635ABD2}" type="pres">
      <dgm:prSet presAssocID="{36D19581-E00A-4B70-BB34-D95FC548B209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F0FCD5-4AE0-44E2-A712-0B355385C27E}" type="presOf" srcId="{B3C9B4BC-1A69-4588-BE71-AE729A9B14E3}" destId="{BC352C2A-9EBB-4E02-9177-3476DBE4ED15}" srcOrd="1" destOrd="0" presId="urn:microsoft.com/office/officeart/2005/8/layout/vList4"/>
    <dgm:cxn modelId="{DC499A89-4A5D-4836-80D8-4C4649E915BD}" srcId="{30459374-AD6F-4960-BA10-7A3F0765D694}" destId="{73F77618-CD2A-4DB9-8735-5FD5B624540F}" srcOrd="2" destOrd="0" parTransId="{8CF95156-F8AF-4E44-BEDB-0A9B51E38C48}" sibTransId="{8C9709A4-A4C5-420A-9A92-E6018A4B84E2}"/>
    <dgm:cxn modelId="{B803D149-1BA0-4794-B0E5-7CA3535EF28E}" type="presOf" srcId="{36D19581-E00A-4B70-BB34-D95FC548B209}" destId="{3ADA6336-BF4D-408D-B42D-CFC5A642D99D}" srcOrd="0" destOrd="0" presId="urn:microsoft.com/office/officeart/2005/8/layout/vList4"/>
    <dgm:cxn modelId="{4BC8487C-D834-4C1D-A692-84E17BA73485}" type="presOf" srcId="{30459374-AD6F-4960-BA10-7A3F0765D694}" destId="{43BEC5D3-AB7A-4178-8C98-D5DE8D556293}" srcOrd="0" destOrd="0" presId="urn:microsoft.com/office/officeart/2005/8/layout/vList4"/>
    <dgm:cxn modelId="{1E0675AF-880D-4847-ABCF-C2EE76F9E171}" type="presOf" srcId="{B3C9B4BC-1A69-4588-BE71-AE729A9B14E3}" destId="{734DBA7C-819D-4FBC-B617-B674E7F4D448}" srcOrd="0" destOrd="0" presId="urn:microsoft.com/office/officeart/2005/8/layout/vList4"/>
    <dgm:cxn modelId="{B6F76963-3D79-43A9-9727-8EBBE2291240}" type="presOf" srcId="{18755938-D0DA-4027-846D-0341BD980237}" destId="{3ADA6336-BF4D-408D-B42D-CFC5A642D99D}" srcOrd="0" destOrd="1" presId="urn:microsoft.com/office/officeart/2005/8/layout/vList4"/>
    <dgm:cxn modelId="{F34BAD79-B5C4-4959-8568-52E04D3BB407}" srcId="{36D19581-E00A-4B70-BB34-D95FC548B209}" destId="{BF483210-C34E-4081-AD41-0389B2E485D2}" srcOrd="1" destOrd="0" parTransId="{7F63D2FA-11D0-4698-9D6E-757A88780BA5}" sibTransId="{208FC25A-194D-4FB4-BDB7-AC65FFB1BAF6}"/>
    <dgm:cxn modelId="{74E258B6-3EA6-4571-B5AC-FB8042A66C43}" type="presOf" srcId="{2F95D942-D5D2-4481-A619-1B6B580D5C8F}" destId="{3ADA6336-BF4D-408D-B42D-CFC5A642D99D}" srcOrd="0" destOrd="3" presId="urn:microsoft.com/office/officeart/2005/8/layout/vList4"/>
    <dgm:cxn modelId="{B9B0DDC9-D817-49B6-B809-F755305EA473}" type="presOf" srcId="{36D19581-E00A-4B70-BB34-D95FC548B209}" destId="{0BDF4B8F-802B-4FE7-BF60-1C7F2635ABD2}" srcOrd="1" destOrd="0" presId="urn:microsoft.com/office/officeart/2005/8/layout/vList4"/>
    <dgm:cxn modelId="{7835DAD2-C0B6-4F11-9F5B-372D047CD506}" type="presOf" srcId="{E125F078-2E67-4CC0-8B44-ADCF680468AF}" destId="{734DBA7C-819D-4FBC-B617-B674E7F4D448}" srcOrd="0" destOrd="3" presId="urn:microsoft.com/office/officeart/2005/8/layout/vList4"/>
    <dgm:cxn modelId="{77790236-7ECF-428B-AE59-EF85907447CE}" type="presOf" srcId="{AD80DD40-2753-4E72-82C5-6DA20967A9E3}" destId="{1F7ABB93-29C1-4345-BCD5-E3069C0D9B81}" srcOrd="1" destOrd="1" presId="urn:microsoft.com/office/officeart/2005/8/layout/vList4"/>
    <dgm:cxn modelId="{42B1B017-7239-4AC5-876E-25123849816E}" type="presOf" srcId="{2D549D9D-B5D9-4967-AA17-C136534D797E}" destId="{012C15C1-7F81-49AD-9E13-EA70B15B2A5D}" srcOrd="0" destOrd="0" presId="urn:microsoft.com/office/officeart/2005/8/layout/vList4"/>
    <dgm:cxn modelId="{8552F2BE-1EAF-4973-9577-6CACF797B8FE}" type="presOf" srcId="{933E1834-AE99-4D9B-A93F-3851BBE20F32}" destId="{43BEC5D3-AB7A-4178-8C98-D5DE8D556293}" srcOrd="0" destOrd="2" presId="urn:microsoft.com/office/officeart/2005/8/layout/vList4"/>
    <dgm:cxn modelId="{A69BE18A-D583-48E0-B27E-E9D5EDE181EF}" srcId="{30459374-AD6F-4960-BA10-7A3F0765D694}" destId="{933E1834-AE99-4D9B-A93F-3851BBE20F32}" srcOrd="1" destOrd="0" parTransId="{1D43CCB2-57D4-42EE-B31A-C856307C29E3}" sibTransId="{B624FFBF-F01E-4E23-B3F0-58704090998B}"/>
    <dgm:cxn modelId="{A4D3A5B6-2174-46FB-9EBC-65808B2952EC}" type="presOf" srcId="{BF483210-C34E-4081-AD41-0389B2E485D2}" destId="{3ADA6336-BF4D-408D-B42D-CFC5A642D99D}" srcOrd="0" destOrd="2" presId="urn:microsoft.com/office/officeart/2005/8/layout/vList4"/>
    <dgm:cxn modelId="{BD9CFDE1-D2E2-4685-A222-D81107170508}" type="presOf" srcId="{30459374-AD6F-4960-BA10-7A3F0765D694}" destId="{1F7ABB93-29C1-4345-BCD5-E3069C0D9B81}" srcOrd="1" destOrd="0" presId="urn:microsoft.com/office/officeart/2005/8/layout/vList4"/>
    <dgm:cxn modelId="{10459B6F-DA79-4A97-B39C-7D9E0BF375DC}" srcId="{36D19581-E00A-4B70-BB34-D95FC548B209}" destId="{2F95D942-D5D2-4481-A619-1B6B580D5C8F}" srcOrd="2" destOrd="0" parTransId="{E95A9504-EDBB-480A-97A9-6D740608379A}" sibTransId="{D89767BF-0427-414F-8D2B-7267F70EF835}"/>
    <dgm:cxn modelId="{6DEC2971-6FAC-4014-BEE9-A8DE8C864FC8}" type="presOf" srcId="{9185C849-8059-45FF-89E4-89846E999853}" destId="{734DBA7C-819D-4FBC-B617-B674E7F4D448}" srcOrd="0" destOrd="2" presId="urn:microsoft.com/office/officeart/2005/8/layout/vList4"/>
    <dgm:cxn modelId="{AAF84CDB-C1FE-495D-9A79-19E86A615039}" srcId="{B3C9B4BC-1A69-4588-BE71-AE729A9B14E3}" destId="{9185C849-8059-45FF-89E4-89846E999853}" srcOrd="1" destOrd="0" parTransId="{1704B3E7-A484-4ECA-ABE6-8508C718B543}" sibTransId="{3A5B064A-56EC-4190-A40B-296866C458DD}"/>
    <dgm:cxn modelId="{DA707A39-E0AD-46E2-854B-464E9FBE38DB}" srcId="{2D549D9D-B5D9-4967-AA17-C136534D797E}" destId="{36D19581-E00A-4B70-BB34-D95FC548B209}" srcOrd="2" destOrd="0" parTransId="{413B4380-D8C7-44A7-B525-61DA2982E46B}" sibTransId="{78D995A3-92DA-421D-AB5C-6F40D9CA172C}"/>
    <dgm:cxn modelId="{B42BA151-BACA-48E0-9169-10989CEB1471}" type="presOf" srcId="{73F77618-CD2A-4DB9-8735-5FD5B624540F}" destId="{43BEC5D3-AB7A-4178-8C98-D5DE8D556293}" srcOrd="0" destOrd="3" presId="urn:microsoft.com/office/officeart/2005/8/layout/vList4"/>
    <dgm:cxn modelId="{C90036C3-434A-4801-8594-8D5F7AFCB6CA}" type="presOf" srcId="{9185C849-8059-45FF-89E4-89846E999853}" destId="{BC352C2A-9EBB-4E02-9177-3476DBE4ED15}" srcOrd="1" destOrd="2" presId="urn:microsoft.com/office/officeart/2005/8/layout/vList4"/>
    <dgm:cxn modelId="{249FCF9A-29EA-4B0D-9B64-2526E4441E30}" type="presOf" srcId="{18755938-D0DA-4027-846D-0341BD980237}" destId="{0BDF4B8F-802B-4FE7-BF60-1C7F2635ABD2}" srcOrd="1" destOrd="1" presId="urn:microsoft.com/office/officeart/2005/8/layout/vList4"/>
    <dgm:cxn modelId="{154EF394-58CB-460F-A51E-AFF783EE6E77}" srcId="{2D549D9D-B5D9-4967-AA17-C136534D797E}" destId="{B3C9B4BC-1A69-4588-BE71-AE729A9B14E3}" srcOrd="0" destOrd="0" parTransId="{DC59C06A-CB42-4E07-83A5-3A0FE8A7224C}" sibTransId="{66928AB0-C66E-4429-8D4E-C03E715E7D75}"/>
    <dgm:cxn modelId="{66687BFF-7023-4941-87AA-8AE53CC59AF5}" srcId="{2D549D9D-B5D9-4967-AA17-C136534D797E}" destId="{30459374-AD6F-4960-BA10-7A3F0765D694}" srcOrd="1" destOrd="0" parTransId="{7A037F74-10AA-4673-AB7F-5FE09F4D2198}" sibTransId="{1ED443FF-313B-44F8-960E-232941E1687B}"/>
    <dgm:cxn modelId="{A01ED8D9-81B7-4B55-A3D0-CD1D730634DE}" type="presOf" srcId="{933E1834-AE99-4D9B-A93F-3851BBE20F32}" destId="{1F7ABB93-29C1-4345-BCD5-E3069C0D9B81}" srcOrd="1" destOrd="2" presId="urn:microsoft.com/office/officeart/2005/8/layout/vList4"/>
    <dgm:cxn modelId="{07681AD6-A7D4-4871-855A-A76B85CD926B}" srcId="{B3C9B4BC-1A69-4588-BE71-AE729A9B14E3}" destId="{EAE6DC17-0ADB-47C7-AA2E-D8E7CB97038A}" srcOrd="0" destOrd="0" parTransId="{9DC690F0-9789-4C6E-A8C2-A467C01C02E6}" sibTransId="{E67D806D-D169-4D02-ACB6-6A12113B0A7E}"/>
    <dgm:cxn modelId="{F0629B39-5A46-4EC3-8B82-B959779DA283}" type="presOf" srcId="{AD80DD40-2753-4E72-82C5-6DA20967A9E3}" destId="{43BEC5D3-AB7A-4178-8C98-D5DE8D556293}" srcOrd="0" destOrd="1" presId="urn:microsoft.com/office/officeart/2005/8/layout/vList4"/>
    <dgm:cxn modelId="{88F423EB-7378-4780-95E8-5BA3378B1C36}" type="presOf" srcId="{2F95D942-D5D2-4481-A619-1B6B580D5C8F}" destId="{0BDF4B8F-802B-4FE7-BF60-1C7F2635ABD2}" srcOrd="1" destOrd="3" presId="urn:microsoft.com/office/officeart/2005/8/layout/vList4"/>
    <dgm:cxn modelId="{7F98DEEC-A902-4FB3-A4C5-BE25A8D04989}" srcId="{36D19581-E00A-4B70-BB34-D95FC548B209}" destId="{18755938-D0DA-4027-846D-0341BD980237}" srcOrd="0" destOrd="0" parTransId="{CB271552-79F1-4604-8EB9-4DA106B7ED85}" sibTransId="{E0D73C85-AF4E-415C-8095-6A9F27590BB2}"/>
    <dgm:cxn modelId="{4776DD96-B8F5-4F35-8D0D-D28200CE21AF}" type="presOf" srcId="{E125F078-2E67-4CC0-8B44-ADCF680468AF}" destId="{BC352C2A-9EBB-4E02-9177-3476DBE4ED15}" srcOrd="1" destOrd="3" presId="urn:microsoft.com/office/officeart/2005/8/layout/vList4"/>
    <dgm:cxn modelId="{AAE5AE49-C7BD-43A0-B5D8-37D45ABCB402}" type="presOf" srcId="{EAE6DC17-0ADB-47C7-AA2E-D8E7CB97038A}" destId="{BC352C2A-9EBB-4E02-9177-3476DBE4ED15}" srcOrd="1" destOrd="1" presId="urn:microsoft.com/office/officeart/2005/8/layout/vList4"/>
    <dgm:cxn modelId="{86BDD7A3-E21E-48FA-9064-6F3F3541BC2F}" type="presOf" srcId="{BF483210-C34E-4081-AD41-0389B2E485D2}" destId="{0BDF4B8F-802B-4FE7-BF60-1C7F2635ABD2}" srcOrd="1" destOrd="2" presId="urn:microsoft.com/office/officeart/2005/8/layout/vList4"/>
    <dgm:cxn modelId="{8F2689B7-C7CE-4B0F-99EF-51A0A7ECB6BB}" srcId="{B3C9B4BC-1A69-4588-BE71-AE729A9B14E3}" destId="{E125F078-2E67-4CC0-8B44-ADCF680468AF}" srcOrd="2" destOrd="0" parTransId="{A9F01E8B-175C-4448-8BCF-85C3B6085DED}" sibTransId="{ECD4727D-AF2D-4275-9264-30837C5F9729}"/>
    <dgm:cxn modelId="{77219933-CE3B-497D-BCB8-D90280B33E0B}" type="presOf" srcId="{73F77618-CD2A-4DB9-8735-5FD5B624540F}" destId="{1F7ABB93-29C1-4345-BCD5-E3069C0D9B81}" srcOrd="1" destOrd="3" presId="urn:microsoft.com/office/officeart/2005/8/layout/vList4"/>
    <dgm:cxn modelId="{68DE3950-356B-4A84-B8C0-85BEE6088293}" srcId="{30459374-AD6F-4960-BA10-7A3F0765D694}" destId="{AD80DD40-2753-4E72-82C5-6DA20967A9E3}" srcOrd="0" destOrd="0" parTransId="{10DDBA45-A531-4AC6-B3F2-91D8F2D44BD7}" sibTransId="{A92ECCAC-6E4E-478A-946E-21CCF1FF1DBF}"/>
    <dgm:cxn modelId="{A6BF1FFB-DF25-4742-9A7D-95CB94982F9A}" type="presOf" srcId="{EAE6DC17-0ADB-47C7-AA2E-D8E7CB97038A}" destId="{734DBA7C-819D-4FBC-B617-B674E7F4D448}" srcOrd="0" destOrd="1" presId="urn:microsoft.com/office/officeart/2005/8/layout/vList4"/>
    <dgm:cxn modelId="{FFD4337F-8CA2-4FCD-BC2A-9DBED79A224B}" type="presParOf" srcId="{012C15C1-7F81-49AD-9E13-EA70B15B2A5D}" destId="{D60D7206-0E05-4305-958A-C1C0B68D1FD9}" srcOrd="0" destOrd="0" presId="urn:microsoft.com/office/officeart/2005/8/layout/vList4"/>
    <dgm:cxn modelId="{A143D9F2-AD0C-471A-A942-4AB6B6D0C0BE}" type="presParOf" srcId="{D60D7206-0E05-4305-958A-C1C0B68D1FD9}" destId="{734DBA7C-819D-4FBC-B617-B674E7F4D448}" srcOrd="0" destOrd="0" presId="urn:microsoft.com/office/officeart/2005/8/layout/vList4"/>
    <dgm:cxn modelId="{2266B052-A047-4EC5-8962-AD5A78987748}" type="presParOf" srcId="{D60D7206-0E05-4305-958A-C1C0B68D1FD9}" destId="{64B407FB-CE98-4B25-AF64-F1642A718F4A}" srcOrd="1" destOrd="0" presId="urn:microsoft.com/office/officeart/2005/8/layout/vList4"/>
    <dgm:cxn modelId="{35AD18EA-8C64-40A5-AD9E-336DCECFC43E}" type="presParOf" srcId="{D60D7206-0E05-4305-958A-C1C0B68D1FD9}" destId="{BC352C2A-9EBB-4E02-9177-3476DBE4ED15}" srcOrd="2" destOrd="0" presId="urn:microsoft.com/office/officeart/2005/8/layout/vList4"/>
    <dgm:cxn modelId="{988A2332-EAFF-4A90-8497-FD61267522E4}" type="presParOf" srcId="{012C15C1-7F81-49AD-9E13-EA70B15B2A5D}" destId="{6C6124C7-9D38-40EC-B510-CBF199B3DAC0}" srcOrd="1" destOrd="0" presId="urn:microsoft.com/office/officeart/2005/8/layout/vList4"/>
    <dgm:cxn modelId="{4F7A3CAB-2D57-4CED-A7BF-38F61B28C30B}" type="presParOf" srcId="{012C15C1-7F81-49AD-9E13-EA70B15B2A5D}" destId="{54ACFA1F-9DCB-43C6-BB16-CDDA46E563B1}" srcOrd="2" destOrd="0" presId="urn:microsoft.com/office/officeart/2005/8/layout/vList4"/>
    <dgm:cxn modelId="{0B087C59-3D76-457D-AEDC-C0236A1AD861}" type="presParOf" srcId="{54ACFA1F-9DCB-43C6-BB16-CDDA46E563B1}" destId="{43BEC5D3-AB7A-4178-8C98-D5DE8D556293}" srcOrd="0" destOrd="0" presId="urn:microsoft.com/office/officeart/2005/8/layout/vList4"/>
    <dgm:cxn modelId="{81ECD37C-8EDB-4A90-AD6D-C414CE1D24F6}" type="presParOf" srcId="{54ACFA1F-9DCB-43C6-BB16-CDDA46E563B1}" destId="{2AA8ABF1-AEA2-45A7-8A6C-54B2E982A6F3}" srcOrd="1" destOrd="0" presId="urn:microsoft.com/office/officeart/2005/8/layout/vList4"/>
    <dgm:cxn modelId="{9F9C786A-028A-4852-A35A-7D87630A2008}" type="presParOf" srcId="{54ACFA1F-9DCB-43C6-BB16-CDDA46E563B1}" destId="{1F7ABB93-29C1-4345-BCD5-E3069C0D9B81}" srcOrd="2" destOrd="0" presId="urn:microsoft.com/office/officeart/2005/8/layout/vList4"/>
    <dgm:cxn modelId="{F0F72DF0-6363-4333-9532-70CFD2934306}" type="presParOf" srcId="{012C15C1-7F81-49AD-9E13-EA70B15B2A5D}" destId="{1003C89B-C0B5-45C6-87EF-483861309C9F}" srcOrd="3" destOrd="0" presId="urn:microsoft.com/office/officeart/2005/8/layout/vList4"/>
    <dgm:cxn modelId="{93370889-B8A2-4502-9EEA-0C0725B2DBA6}" type="presParOf" srcId="{012C15C1-7F81-49AD-9E13-EA70B15B2A5D}" destId="{DBC92E70-F51E-40A4-9892-5ACE069D35E2}" srcOrd="4" destOrd="0" presId="urn:microsoft.com/office/officeart/2005/8/layout/vList4"/>
    <dgm:cxn modelId="{614D30E6-2853-40FE-B0B7-10A4DDEADBB9}" type="presParOf" srcId="{DBC92E70-F51E-40A4-9892-5ACE069D35E2}" destId="{3ADA6336-BF4D-408D-B42D-CFC5A642D99D}" srcOrd="0" destOrd="0" presId="urn:microsoft.com/office/officeart/2005/8/layout/vList4"/>
    <dgm:cxn modelId="{30B12F43-78F7-4C87-88A4-7DFE3DF414BD}" type="presParOf" srcId="{DBC92E70-F51E-40A4-9892-5ACE069D35E2}" destId="{136CEB5F-FFE3-4456-B52D-016807C48CBB}" srcOrd="1" destOrd="0" presId="urn:microsoft.com/office/officeart/2005/8/layout/vList4"/>
    <dgm:cxn modelId="{B4B22051-13BD-4663-A21C-CB5A7417966F}" type="presParOf" srcId="{DBC92E70-F51E-40A4-9892-5ACE069D35E2}" destId="{0BDF4B8F-802B-4FE7-BF60-1C7F2635ABD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94A591-3FAB-4B31-8512-986A2F734E24}" type="doc">
      <dgm:prSet loTypeId="urn:diagrams.loki3.com/TabbedArc+Icon" loCatId="relationship" qsTypeId="urn:microsoft.com/office/officeart/2005/8/quickstyle/simple5" qsCatId="simple" csTypeId="urn:microsoft.com/office/officeart/2005/8/colors/colorful1" csCatId="colorful" phldr="1"/>
      <dgm:spPr/>
    </dgm:pt>
    <dgm:pt modelId="{BF44FAFA-143A-43E3-B147-27817E761F48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Reverse Repo -1%</a:t>
          </a:r>
          <a:endParaRPr lang="en-US" dirty="0">
            <a:solidFill>
              <a:schemeClr val="tx1"/>
            </a:solidFill>
          </a:endParaRPr>
        </a:p>
      </dgm:t>
    </dgm:pt>
    <dgm:pt modelId="{915DCEFB-3226-472E-B5D9-3FCC04A14774}" type="parTrans" cxnId="{E7AC8DFD-04A0-4985-9BDE-B2214EA735F1}">
      <dgm:prSet/>
      <dgm:spPr/>
      <dgm:t>
        <a:bodyPr/>
        <a:lstStyle/>
        <a:p>
          <a:endParaRPr lang="en-US"/>
        </a:p>
      </dgm:t>
    </dgm:pt>
    <dgm:pt modelId="{70BD916E-F50D-4552-83F2-884802FDA640}" type="sibTrans" cxnId="{E7AC8DFD-04A0-4985-9BDE-B2214EA735F1}">
      <dgm:prSet/>
      <dgm:spPr/>
      <dgm:t>
        <a:bodyPr/>
        <a:lstStyle/>
        <a:p>
          <a:endParaRPr lang="en-US"/>
        </a:p>
      </dgm:t>
    </dgm:pt>
    <dgm:pt modelId="{866149F8-2F16-4B25-9745-88A70F7BF1B9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Repo (R%)</a:t>
          </a:r>
          <a:endParaRPr lang="en-US" dirty="0">
            <a:solidFill>
              <a:schemeClr val="tx1"/>
            </a:solidFill>
          </a:endParaRPr>
        </a:p>
      </dgm:t>
    </dgm:pt>
    <dgm:pt modelId="{3ED2B993-1CB2-4569-8A47-81A618FF43E5}" type="parTrans" cxnId="{78F8ECB9-9B43-433C-B80A-051CEE07B994}">
      <dgm:prSet/>
      <dgm:spPr/>
      <dgm:t>
        <a:bodyPr/>
        <a:lstStyle/>
        <a:p>
          <a:endParaRPr lang="en-US"/>
        </a:p>
      </dgm:t>
    </dgm:pt>
    <dgm:pt modelId="{89F2312F-BADC-470C-B231-88068FF9B1A9}" type="sibTrans" cxnId="{78F8ECB9-9B43-433C-B80A-051CEE07B994}">
      <dgm:prSet/>
      <dgm:spPr/>
      <dgm:t>
        <a:bodyPr/>
        <a:lstStyle/>
        <a:p>
          <a:endParaRPr lang="en-US"/>
        </a:p>
      </dgm:t>
    </dgm:pt>
    <dgm:pt modelId="{ED9C4882-BF8D-48E0-A2A1-41050B127DFC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MSF +1%</a:t>
          </a:r>
          <a:endParaRPr lang="en-US" dirty="0">
            <a:solidFill>
              <a:schemeClr val="tx1"/>
            </a:solidFill>
          </a:endParaRPr>
        </a:p>
      </dgm:t>
    </dgm:pt>
    <dgm:pt modelId="{96467CF9-5A77-4077-84C4-5BDEC7B24483}" type="parTrans" cxnId="{C92101B8-2430-44C9-B5D7-191BC1C5249D}">
      <dgm:prSet/>
      <dgm:spPr/>
      <dgm:t>
        <a:bodyPr/>
        <a:lstStyle/>
        <a:p>
          <a:endParaRPr lang="en-US"/>
        </a:p>
      </dgm:t>
    </dgm:pt>
    <dgm:pt modelId="{9896E1E5-5D9D-450D-B9C6-FF078162A92E}" type="sibTrans" cxnId="{C92101B8-2430-44C9-B5D7-191BC1C5249D}">
      <dgm:prSet/>
      <dgm:spPr/>
      <dgm:t>
        <a:bodyPr/>
        <a:lstStyle/>
        <a:p>
          <a:endParaRPr lang="en-US"/>
        </a:p>
      </dgm:t>
    </dgm:pt>
    <dgm:pt modelId="{E696BA85-A877-457B-B118-127BEF6D7FD0}" type="pres">
      <dgm:prSet presAssocID="{A494A591-3FAB-4B31-8512-986A2F734E24}" presName="Name0" presStyleCnt="0">
        <dgm:presLayoutVars>
          <dgm:dir/>
          <dgm:resizeHandles val="exact"/>
        </dgm:presLayoutVars>
      </dgm:prSet>
      <dgm:spPr/>
    </dgm:pt>
    <dgm:pt modelId="{7992B7AE-D438-4638-BA64-0CA0C05B78E1}" type="pres">
      <dgm:prSet presAssocID="{BF44FAFA-143A-43E3-B147-27817E761F48}" presName="twoplus" presStyleLbl="node1" presStyleIdx="0" presStyleCnt="3" custRadScaleRad="99114" custRadScaleInc="5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4DDB7-1B7C-40FE-8DC2-BC08FAC1FB60}" type="pres">
      <dgm:prSet presAssocID="{866149F8-2F16-4B25-9745-88A70F7BF1B9}" presName="twoplus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1F476-C372-4A5C-9D1B-CBA7D6C5EE68}" type="pres">
      <dgm:prSet presAssocID="{ED9C4882-BF8D-48E0-A2A1-41050B127DFC}" presName="twoplus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2101B8-2430-44C9-B5D7-191BC1C5249D}" srcId="{A494A591-3FAB-4B31-8512-986A2F734E24}" destId="{ED9C4882-BF8D-48E0-A2A1-41050B127DFC}" srcOrd="2" destOrd="0" parTransId="{96467CF9-5A77-4077-84C4-5BDEC7B24483}" sibTransId="{9896E1E5-5D9D-450D-B9C6-FF078162A92E}"/>
    <dgm:cxn modelId="{A9BFE33C-831A-4E97-BC7A-410D67BD5137}" type="presOf" srcId="{866149F8-2F16-4B25-9745-88A70F7BF1B9}" destId="{AE44DDB7-1B7C-40FE-8DC2-BC08FAC1FB60}" srcOrd="0" destOrd="0" presId="urn:diagrams.loki3.com/TabbedArc+Icon"/>
    <dgm:cxn modelId="{21BB4CEB-DAFA-455F-B121-B741BC90900B}" type="presOf" srcId="{BF44FAFA-143A-43E3-B147-27817E761F48}" destId="{7992B7AE-D438-4638-BA64-0CA0C05B78E1}" srcOrd="0" destOrd="0" presId="urn:diagrams.loki3.com/TabbedArc+Icon"/>
    <dgm:cxn modelId="{7116FCD7-F50B-4CBC-B54B-1479B08BB476}" type="presOf" srcId="{ED9C4882-BF8D-48E0-A2A1-41050B127DFC}" destId="{C991F476-C372-4A5C-9D1B-CBA7D6C5EE68}" srcOrd="0" destOrd="0" presId="urn:diagrams.loki3.com/TabbedArc+Icon"/>
    <dgm:cxn modelId="{78F8ECB9-9B43-433C-B80A-051CEE07B994}" srcId="{A494A591-3FAB-4B31-8512-986A2F734E24}" destId="{866149F8-2F16-4B25-9745-88A70F7BF1B9}" srcOrd="1" destOrd="0" parTransId="{3ED2B993-1CB2-4569-8A47-81A618FF43E5}" sibTransId="{89F2312F-BADC-470C-B231-88068FF9B1A9}"/>
    <dgm:cxn modelId="{E5A25688-D9D3-4298-9F38-BD846A635F13}" type="presOf" srcId="{A494A591-3FAB-4B31-8512-986A2F734E24}" destId="{E696BA85-A877-457B-B118-127BEF6D7FD0}" srcOrd="0" destOrd="0" presId="urn:diagrams.loki3.com/TabbedArc+Icon"/>
    <dgm:cxn modelId="{E7AC8DFD-04A0-4985-9BDE-B2214EA735F1}" srcId="{A494A591-3FAB-4B31-8512-986A2F734E24}" destId="{BF44FAFA-143A-43E3-B147-27817E761F48}" srcOrd="0" destOrd="0" parTransId="{915DCEFB-3226-472E-B5D9-3FCC04A14774}" sibTransId="{70BD916E-F50D-4552-83F2-884802FDA640}"/>
    <dgm:cxn modelId="{057A2CB1-7A1A-4C22-BF48-4BB2C8D2EE86}" type="presParOf" srcId="{E696BA85-A877-457B-B118-127BEF6D7FD0}" destId="{7992B7AE-D438-4638-BA64-0CA0C05B78E1}" srcOrd="0" destOrd="0" presId="urn:diagrams.loki3.com/TabbedArc+Icon"/>
    <dgm:cxn modelId="{D7323EF5-E27E-4E6D-A29A-1CB2B829EBE3}" type="presParOf" srcId="{E696BA85-A877-457B-B118-127BEF6D7FD0}" destId="{AE44DDB7-1B7C-40FE-8DC2-BC08FAC1FB60}" srcOrd="1" destOrd="0" presId="urn:diagrams.loki3.com/TabbedArc+Icon"/>
    <dgm:cxn modelId="{79672631-0B76-4AFB-A1D0-3FE28E01B55A}" type="presParOf" srcId="{E696BA85-A877-457B-B118-127BEF6D7FD0}" destId="{C991F476-C372-4A5C-9D1B-CBA7D6C5EE68}" srcOrd="2" destOrd="0" presId="urn:diagrams.loki3.com/TabbedArc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C3697D-E374-4C23-84D7-F43FF9A0DC08}" type="doc">
      <dgm:prSet loTypeId="urn:microsoft.com/office/officeart/2005/8/layout/venn1" loCatId="relationship" qsTypeId="urn:microsoft.com/office/officeart/2005/8/quickstyle/3d3" qsCatId="3D" csTypeId="urn:microsoft.com/office/officeart/2005/8/colors/colorful4" csCatId="colorful" phldr="1"/>
      <dgm:spPr/>
    </dgm:pt>
    <dgm:pt modelId="{6CBEA161-7F51-45B3-A4CC-644614B3EEEC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chemeClr val="bg2"/>
        </a:solidFill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DINPro-Black" panose="02000503030000020004" pitchFamily="50" charset="0"/>
              <a:ea typeface="Adobe Gothic Std B" panose="020B0800000000000000" pitchFamily="34" charset="-128"/>
            </a:rPr>
            <a:t>Monetary policy</a:t>
          </a:r>
          <a:endParaRPr lang="en-US" dirty="0">
            <a:solidFill>
              <a:srgbClr val="002060"/>
            </a:solidFill>
            <a:latin typeface="DINPro-Black" panose="02000503030000020004" pitchFamily="50" charset="0"/>
            <a:ea typeface="Adobe Gothic Std B" panose="020B0800000000000000" pitchFamily="34" charset="-128"/>
          </a:endParaRPr>
        </a:p>
      </dgm:t>
    </dgm:pt>
    <dgm:pt modelId="{5D2A943A-8151-4CF4-B718-DFD92C367252}" type="parTrans" cxnId="{A1C7AE7B-DC43-49CC-B11F-D6440FAA851A}">
      <dgm:prSet/>
      <dgm:spPr/>
      <dgm:t>
        <a:bodyPr/>
        <a:lstStyle/>
        <a:p>
          <a:endParaRPr lang="en-US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2618E9F0-6B7C-43B8-AC31-6A31A68BDE05}" type="sibTrans" cxnId="{A1C7AE7B-DC43-49CC-B11F-D6440FAA851A}">
      <dgm:prSet/>
      <dgm:spPr/>
      <dgm:t>
        <a:bodyPr/>
        <a:lstStyle/>
        <a:p>
          <a:endParaRPr lang="en-US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C5FE2DD9-FDFA-4DCE-9CBB-494AF8E20602}">
      <dgm:prSet/>
      <dgm:spPr>
        <a:solidFill>
          <a:schemeClr val="bg2"/>
        </a:solidFill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DINPro-Black" panose="02000503030000020004" pitchFamily="50" charset="0"/>
              <a:ea typeface="Adobe Gothic Std B" panose="020B0800000000000000" pitchFamily="34" charset="-128"/>
            </a:rPr>
            <a:t>Regulatory</a:t>
          </a:r>
          <a:endParaRPr lang="en-US" dirty="0">
            <a:solidFill>
              <a:srgbClr val="002060"/>
            </a:solidFill>
            <a:latin typeface="DINPro-Black" panose="02000503030000020004" pitchFamily="50" charset="0"/>
            <a:ea typeface="Adobe Gothic Std B" panose="020B0800000000000000" pitchFamily="34" charset="-128"/>
          </a:endParaRPr>
        </a:p>
      </dgm:t>
    </dgm:pt>
    <dgm:pt modelId="{4F3D2439-56A6-44EC-9349-AF2994F4D72F}" type="parTrans" cxnId="{092D8941-7215-4378-81DA-D925FE389D6E}">
      <dgm:prSet/>
      <dgm:spPr/>
      <dgm:t>
        <a:bodyPr/>
        <a:lstStyle/>
        <a:p>
          <a:endParaRPr lang="en-US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D1A20F0E-6A65-40C1-A373-4CA9F7F1D7C6}" type="sibTrans" cxnId="{092D8941-7215-4378-81DA-D925FE389D6E}">
      <dgm:prSet/>
      <dgm:spPr/>
      <dgm:t>
        <a:bodyPr/>
        <a:lstStyle/>
        <a:p>
          <a:endParaRPr lang="en-US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A54B853B-5C9E-4577-B418-BF094F85DF99}">
      <dgm:prSet/>
      <dgm:spPr>
        <a:solidFill>
          <a:schemeClr val="bg2"/>
        </a:solidFill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DINPro-Black" panose="02000503030000020004" pitchFamily="50" charset="0"/>
              <a:ea typeface="Adobe Gothic Std B" panose="020B0800000000000000" pitchFamily="34" charset="-128"/>
            </a:rPr>
            <a:t>Supervision</a:t>
          </a:r>
          <a:endParaRPr lang="en-US" dirty="0">
            <a:solidFill>
              <a:srgbClr val="002060"/>
            </a:solidFill>
            <a:latin typeface="DINPro-Black" panose="02000503030000020004" pitchFamily="50" charset="0"/>
            <a:ea typeface="Adobe Gothic Std B" panose="020B0800000000000000" pitchFamily="34" charset="-128"/>
          </a:endParaRPr>
        </a:p>
      </dgm:t>
    </dgm:pt>
    <dgm:pt modelId="{A6753068-C3AD-47BF-BE03-DA7EC3CD2396}" type="parTrans" cxnId="{A0E7C26A-37FA-46A0-AF95-A665AA202A80}">
      <dgm:prSet/>
      <dgm:spPr/>
      <dgm:t>
        <a:bodyPr/>
        <a:lstStyle/>
        <a:p>
          <a:endParaRPr lang="en-US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70913CCB-ABD7-4921-9B09-5D06A4FDC9B6}" type="sibTrans" cxnId="{A0E7C26A-37FA-46A0-AF95-A665AA202A80}">
      <dgm:prSet/>
      <dgm:spPr/>
      <dgm:t>
        <a:bodyPr/>
        <a:lstStyle/>
        <a:p>
          <a:endParaRPr lang="en-US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4A3A6C1C-1BFC-4449-8BAF-EE0209F2937C}">
      <dgm:prSet/>
      <dgm:spPr>
        <a:solidFill>
          <a:schemeClr val="bg2"/>
        </a:solidFill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DINPro-Black" panose="02000503030000020004" pitchFamily="50" charset="0"/>
              <a:ea typeface="Adobe Gothic Std B" panose="020B0800000000000000" pitchFamily="34" charset="-128"/>
            </a:rPr>
            <a:t>Financial market</a:t>
          </a:r>
          <a:endParaRPr lang="en-US" dirty="0">
            <a:solidFill>
              <a:srgbClr val="002060"/>
            </a:solidFill>
            <a:latin typeface="DINPro-Black" panose="02000503030000020004" pitchFamily="50" charset="0"/>
            <a:ea typeface="Adobe Gothic Std B" panose="020B0800000000000000" pitchFamily="34" charset="-128"/>
          </a:endParaRPr>
        </a:p>
      </dgm:t>
    </dgm:pt>
    <dgm:pt modelId="{B8E664A6-CA24-400B-ACAF-245C7411B6B3}" type="parTrans" cxnId="{37B45993-47CC-41DD-A4FD-52C8C94A1D3B}">
      <dgm:prSet/>
      <dgm:spPr/>
      <dgm:t>
        <a:bodyPr/>
        <a:lstStyle/>
        <a:p>
          <a:endParaRPr lang="en-US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343CA745-31AB-4289-A3C1-C05FC8B94A6F}" type="sibTrans" cxnId="{37B45993-47CC-41DD-A4FD-52C8C94A1D3B}">
      <dgm:prSet/>
      <dgm:spPr/>
      <dgm:t>
        <a:bodyPr/>
        <a:lstStyle/>
        <a:p>
          <a:endParaRPr lang="en-US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C2FB936A-1C79-441F-B589-9DCEAC1A040B}">
      <dgm:prSet/>
      <dgm:spPr>
        <a:solidFill>
          <a:schemeClr val="bg2"/>
        </a:solidFill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DINPro-Black" panose="02000503030000020004" pitchFamily="50" charset="0"/>
              <a:ea typeface="Adobe Gothic Std B" panose="020B0800000000000000" pitchFamily="34" charset="-128"/>
            </a:rPr>
            <a:t>Services</a:t>
          </a:r>
          <a:endParaRPr lang="en-US" dirty="0">
            <a:solidFill>
              <a:srgbClr val="002060"/>
            </a:solidFill>
            <a:latin typeface="DINPro-Black" panose="02000503030000020004" pitchFamily="50" charset="0"/>
            <a:ea typeface="Adobe Gothic Std B" panose="020B0800000000000000" pitchFamily="34" charset="-128"/>
          </a:endParaRPr>
        </a:p>
      </dgm:t>
    </dgm:pt>
    <dgm:pt modelId="{C5E01FE8-BECA-4F5E-BA29-562F737F712B}" type="parTrans" cxnId="{689F174D-E3C1-40EF-A511-C9B4AC9B64C8}">
      <dgm:prSet/>
      <dgm:spPr/>
      <dgm:t>
        <a:bodyPr/>
        <a:lstStyle/>
        <a:p>
          <a:endParaRPr lang="en-US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7FDCDEB3-B49C-4CDC-95C5-86052DAD739E}" type="sibTrans" cxnId="{689F174D-E3C1-40EF-A511-C9B4AC9B64C8}">
      <dgm:prSet/>
      <dgm:spPr/>
      <dgm:t>
        <a:bodyPr/>
        <a:lstStyle/>
        <a:p>
          <a:endParaRPr lang="en-US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F9D96EAC-F5B9-4CC5-A242-33D0425F9A1A}" type="pres">
      <dgm:prSet presAssocID="{D5C3697D-E374-4C23-84D7-F43FF9A0DC08}" presName="compositeShape" presStyleCnt="0">
        <dgm:presLayoutVars>
          <dgm:chMax val="7"/>
          <dgm:dir/>
          <dgm:resizeHandles val="exact"/>
        </dgm:presLayoutVars>
      </dgm:prSet>
      <dgm:spPr/>
    </dgm:pt>
    <dgm:pt modelId="{377E08B2-1162-4D79-A7E1-07AEABA6A544}" type="pres">
      <dgm:prSet presAssocID="{6CBEA161-7F51-45B3-A4CC-644614B3EEEC}" presName="circ1" presStyleLbl="vennNode1" presStyleIdx="0" presStyleCnt="5"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DA03163C-EDF2-40E2-B7CB-294CCCBFC166}" type="pres">
      <dgm:prSet presAssocID="{6CBEA161-7F51-45B3-A4CC-644614B3EEEC}" presName="circ1Tx" presStyleLbl="revTx" presStyleIdx="0" presStyleCnt="0" custLinFactNeighborY="6462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0A0D73-C19D-4B02-83DA-53D8B1671770}" type="pres">
      <dgm:prSet presAssocID="{C5FE2DD9-FDFA-4DCE-9CBB-494AF8E20602}" presName="circ2" presStyleLbl="vennNode1" presStyleIdx="1" presStyleCnt="5"/>
      <dgm:spPr>
        <a:solidFill>
          <a:schemeClr val="bg2"/>
        </a:solidFill>
      </dgm:spPr>
    </dgm:pt>
    <dgm:pt modelId="{C2B72353-7B45-4F8B-8C86-675403BE47F7}" type="pres">
      <dgm:prSet presAssocID="{C5FE2DD9-FDFA-4DCE-9CBB-494AF8E20602}" presName="circ2Tx" presStyleLbl="revTx" presStyleIdx="0" presStyleCnt="0" custLinFactNeighborX="-45433" custLinFactNeighborY="2713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11C75-8843-4263-85AA-4964626185E0}" type="pres">
      <dgm:prSet presAssocID="{A54B853B-5C9E-4577-B418-BF094F85DF99}" presName="circ3" presStyleLbl="vennNode1" presStyleIdx="2" presStyleCnt="5"/>
      <dgm:spPr>
        <a:solidFill>
          <a:schemeClr val="bg2"/>
        </a:solidFill>
      </dgm:spPr>
    </dgm:pt>
    <dgm:pt modelId="{E22D449D-9BB2-4639-9750-86950CB5DAC9}" type="pres">
      <dgm:prSet presAssocID="{A54B853B-5C9E-4577-B418-BF094F85DF99}" presName="circ3Tx" presStyleLbl="revTx" presStyleIdx="0" presStyleCnt="0" custLinFactNeighborX="-43578" custLinFactNeighborY="-1588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9A19A6-00AD-45B1-986C-01943688B167}" type="pres">
      <dgm:prSet presAssocID="{4A3A6C1C-1BFC-4449-8BAF-EE0209F2937C}" presName="circ4" presStyleLbl="vennNode1" presStyleIdx="3" presStyleCnt="5"/>
      <dgm:spPr>
        <a:solidFill>
          <a:schemeClr val="bg2"/>
        </a:solidFill>
      </dgm:spPr>
    </dgm:pt>
    <dgm:pt modelId="{030F3AAC-2962-4B61-9FF3-62A6C523750E}" type="pres">
      <dgm:prSet presAssocID="{4A3A6C1C-1BFC-4449-8BAF-EE0209F2937C}" presName="circ4Tx" presStyleLbl="revTx" presStyleIdx="0" presStyleCnt="0" custLinFactNeighborX="51923" custLinFactNeighborY="-926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42ACE3-13B7-41EE-9437-5EFCC6E3B4F9}" type="pres">
      <dgm:prSet presAssocID="{C2FB936A-1C79-441F-B589-9DCEAC1A040B}" presName="circ5" presStyleLbl="vennNode1" presStyleIdx="4" presStyleCnt="5"/>
      <dgm:spPr>
        <a:solidFill>
          <a:schemeClr val="bg2"/>
        </a:solidFill>
      </dgm:spPr>
    </dgm:pt>
    <dgm:pt modelId="{E9FB4CA7-EC4E-4385-A5BF-C4875A05F16A}" type="pres">
      <dgm:prSet presAssocID="{C2FB936A-1C79-441F-B589-9DCEAC1A040B}" presName="circ5Tx" presStyleLbl="revTx" presStyleIdx="0" presStyleCnt="0" custLinFactNeighborX="34306" custLinFactNeighborY="2514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3F3913-DCC7-445A-A1DC-C1EE25891EDF}" type="presOf" srcId="{6CBEA161-7F51-45B3-A4CC-644614B3EEEC}" destId="{DA03163C-EDF2-40E2-B7CB-294CCCBFC166}" srcOrd="0" destOrd="0" presId="urn:microsoft.com/office/officeart/2005/8/layout/venn1"/>
    <dgm:cxn modelId="{689F174D-E3C1-40EF-A511-C9B4AC9B64C8}" srcId="{D5C3697D-E374-4C23-84D7-F43FF9A0DC08}" destId="{C2FB936A-1C79-441F-B589-9DCEAC1A040B}" srcOrd="4" destOrd="0" parTransId="{C5E01FE8-BECA-4F5E-BA29-562F737F712B}" sibTransId="{7FDCDEB3-B49C-4CDC-95C5-86052DAD739E}"/>
    <dgm:cxn modelId="{A0E7C26A-37FA-46A0-AF95-A665AA202A80}" srcId="{D5C3697D-E374-4C23-84D7-F43FF9A0DC08}" destId="{A54B853B-5C9E-4577-B418-BF094F85DF99}" srcOrd="2" destOrd="0" parTransId="{A6753068-C3AD-47BF-BE03-DA7EC3CD2396}" sibTransId="{70913CCB-ABD7-4921-9B09-5D06A4FDC9B6}"/>
    <dgm:cxn modelId="{A1C7AE7B-DC43-49CC-B11F-D6440FAA851A}" srcId="{D5C3697D-E374-4C23-84D7-F43FF9A0DC08}" destId="{6CBEA161-7F51-45B3-A4CC-644614B3EEEC}" srcOrd="0" destOrd="0" parTransId="{5D2A943A-8151-4CF4-B718-DFD92C367252}" sibTransId="{2618E9F0-6B7C-43B8-AC31-6A31A68BDE05}"/>
    <dgm:cxn modelId="{1BFADE9F-A82C-4858-BB5C-B64D1D73ECC6}" type="presOf" srcId="{A54B853B-5C9E-4577-B418-BF094F85DF99}" destId="{E22D449D-9BB2-4639-9750-86950CB5DAC9}" srcOrd="0" destOrd="0" presId="urn:microsoft.com/office/officeart/2005/8/layout/venn1"/>
    <dgm:cxn modelId="{57FC275E-EE95-4E13-A2DF-2086F4849002}" type="presOf" srcId="{4A3A6C1C-1BFC-4449-8BAF-EE0209F2937C}" destId="{030F3AAC-2962-4B61-9FF3-62A6C523750E}" srcOrd="0" destOrd="0" presId="urn:microsoft.com/office/officeart/2005/8/layout/venn1"/>
    <dgm:cxn modelId="{092D8941-7215-4378-81DA-D925FE389D6E}" srcId="{D5C3697D-E374-4C23-84D7-F43FF9A0DC08}" destId="{C5FE2DD9-FDFA-4DCE-9CBB-494AF8E20602}" srcOrd="1" destOrd="0" parTransId="{4F3D2439-56A6-44EC-9349-AF2994F4D72F}" sibTransId="{D1A20F0E-6A65-40C1-A373-4CA9F7F1D7C6}"/>
    <dgm:cxn modelId="{37B45993-47CC-41DD-A4FD-52C8C94A1D3B}" srcId="{D5C3697D-E374-4C23-84D7-F43FF9A0DC08}" destId="{4A3A6C1C-1BFC-4449-8BAF-EE0209F2937C}" srcOrd="3" destOrd="0" parTransId="{B8E664A6-CA24-400B-ACAF-245C7411B6B3}" sibTransId="{343CA745-31AB-4289-A3C1-C05FC8B94A6F}"/>
    <dgm:cxn modelId="{93A8F453-8B8C-4E92-80EB-4896E72104D7}" type="presOf" srcId="{D5C3697D-E374-4C23-84D7-F43FF9A0DC08}" destId="{F9D96EAC-F5B9-4CC5-A242-33D0425F9A1A}" srcOrd="0" destOrd="0" presId="urn:microsoft.com/office/officeart/2005/8/layout/venn1"/>
    <dgm:cxn modelId="{C4FD06B1-1997-4500-AEB9-E8F07DE64D85}" type="presOf" srcId="{C2FB936A-1C79-441F-B589-9DCEAC1A040B}" destId="{E9FB4CA7-EC4E-4385-A5BF-C4875A05F16A}" srcOrd="0" destOrd="0" presId="urn:microsoft.com/office/officeart/2005/8/layout/venn1"/>
    <dgm:cxn modelId="{7180F05F-5DA2-4C25-969D-E3D0BCC79CBB}" type="presOf" srcId="{C5FE2DD9-FDFA-4DCE-9CBB-494AF8E20602}" destId="{C2B72353-7B45-4F8B-8C86-675403BE47F7}" srcOrd="0" destOrd="0" presId="urn:microsoft.com/office/officeart/2005/8/layout/venn1"/>
    <dgm:cxn modelId="{B09EC335-D40C-4CF8-9EDD-22BE084C1622}" type="presParOf" srcId="{F9D96EAC-F5B9-4CC5-A242-33D0425F9A1A}" destId="{377E08B2-1162-4D79-A7E1-07AEABA6A544}" srcOrd="0" destOrd="0" presId="urn:microsoft.com/office/officeart/2005/8/layout/venn1"/>
    <dgm:cxn modelId="{AD9063A5-1634-4C3C-9616-5E40C1EDCE89}" type="presParOf" srcId="{F9D96EAC-F5B9-4CC5-A242-33D0425F9A1A}" destId="{DA03163C-EDF2-40E2-B7CB-294CCCBFC166}" srcOrd="1" destOrd="0" presId="urn:microsoft.com/office/officeart/2005/8/layout/venn1"/>
    <dgm:cxn modelId="{48B7E14F-E58D-42F1-AFAA-8127B5672B0E}" type="presParOf" srcId="{F9D96EAC-F5B9-4CC5-A242-33D0425F9A1A}" destId="{2C0A0D73-C19D-4B02-83DA-53D8B1671770}" srcOrd="2" destOrd="0" presId="urn:microsoft.com/office/officeart/2005/8/layout/venn1"/>
    <dgm:cxn modelId="{593E6FEF-91C5-4C96-8D45-A23F49AD4F60}" type="presParOf" srcId="{F9D96EAC-F5B9-4CC5-A242-33D0425F9A1A}" destId="{C2B72353-7B45-4F8B-8C86-675403BE47F7}" srcOrd="3" destOrd="0" presId="urn:microsoft.com/office/officeart/2005/8/layout/venn1"/>
    <dgm:cxn modelId="{70433195-BD96-4C96-BB84-9E53CFBDF175}" type="presParOf" srcId="{F9D96EAC-F5B9-4CC5-A242-33D0425F9A1A}" destId="{49B11C75-8843-4263-85AA-4964626185E0}" srcOrd="4" destOrd="0" presId="urn:microsoft.com/office/officeart/2005/8/layout/venn1"/>
    <dgm:cxn modelId="{44D5A209-C2FC-4FC1-9BA6-FAA5F30A7DF1}" type="presParOf" srcId="{F9D96EAC-F5B9-4CC5-A242-33D0425F9A1A}" destId="{E22D449D-9BB2-4639-9750-86950CB5DAC9}" srcOrd="5" destOrd="0" presId="urn:microsoft.com/office/officeart/2005/8/layout/venn1"/>
    <dgm:cxn modelId="{ABD09231-04A3-421C-8FCB-13BB1679154C}" type="presParOf" srcId="{F9D96EAC-F5B9-4CC5-A242-33D0425F9A1A}" destId="{E99A19A6-00AD-45B1-986C-01943688B167}" srcOrd="6" destOrd="0" presId="urn:microsoft.com/office/officeart/2005/8/layout/venn1"/>
    <dgm:cxn modelId="{BBA1D020-243A-4FB5-92F8-C5E7C131C712}" type="presParOf" srcId="{F9D96EAC-F5B9-4CC5-A242-33D0425F9A1A}" destId="{030F3AAC-2962-4B61-9FF3-62A6C523750E}" srcOrd="7" destOrd="0" presId="urn:microsoft.com/office/officeart/2005/8/layout/venn1"/>
    <dgm:cxn modelId="{1ED96CB9-0F79-4387-B998-93634D3750AA}" type="presParOf" srcId="{F9D96EAC-F5B9-4CC5-A242-33D0425F9A1A}" destId="{8242ACE3-13B7-41EE-9437-5EFCC6E3B4F9}" srcOrd="8" destOrd="0" presId="urn:microsoft.com/office/officeart/2005/8/layout/venn1"/>
    <dgm:cxn modelId="{0D354B50-0202-4A6B-AE99-5C54AEA2C23D}" type="presParOf" srcId="{F9D96EAC-F5B9-4CC5-A242-33D0425F9A1A}" destId="{E9FB4CA7-EC4E-4385-A5BF-C4875A05F16A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F4B23-5577-4283-AB49-BA906EF7BE1B}">
      <dsp:nvSpPr>
        <dsp:cNvPr id="0" name=""/>
        <dsp:cNvSpPr/>
      </dsp:nvSpPr>
      <dsp:spPr>
        <a:xfrm>
          <a:off x="9834421" y="884948"/>
          <a:ext cx="1812875" cy="18125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9C56F-0922-48F1-824D-302CE648DB91}">
      <dsp:nvSpPr>
        <dsp:cNvPr id="0" name=""/>
        <dsp:cNvSpPr/>
      </dsp:nvSpPr>
      <dsp:spPr>
        <a:xfrm>
          <a:off x="9895465" y="945376"/>
          <a:ext cx="1691940" cy="169167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CRR 4%</a:t>
          </a:r>
          <a:endParaRPr lang="en-US" sz="4400" kern="1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sp:txBody>
      <dsp:txXfrm>
        <a:off x="10137335" y="1187090"/>
        <a:ext cx="1208199" cy="1208247"/>
      </dsp:txXfrm>
    </dsp:sp>
    <dsp:sp modelId="{B2FC38E8-B664-417C-9BE1-D6814550300D}">
      <dsp:nvSpPr>
        <dsp:cNvPr id="0" name=""/>
        <dsp:cNvSpPr/>
      </dsp:nvSpPr>
      <dsp:spPr>
        <a:xfrm rot="2700000">
          <a:off x="7961782" y="884744"/>
          <a:ext cx="1812620" cy="181262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0E86A-10EE-44E5-8F40-69742C247B38}">
      <dsp:nvSpPr>
        <dsp:cNvPr id="0" name=""/>
        <dsp:cNvSpPr/>
      </dsp:nvSpPr>
      <dsp:spPr>
        <a:xfrm>
          <a:off x="8022698" y="945376"/>
          <a:ext cx="1691940" cy="169167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SLR 22%</a:t>
          </a:r>
          <a:endParaRPr lang="en-US" sz="4400" kern="1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sp:txBody>
      <dsp:txXfrm>
        <a:off x="8264568" y="1187090"/>
        <a:ext cx="1208199" cy="1208247"/>
      </dsp:txXfrm>
    </dsp:sp>
    <dsp:sp modelId="{1907A89E-AFE5-49AE-A45C-D5D0862C8901}">
      <dsp:nvSpPr>
        <dsp:cNvPr id="0" name=""/>
        <dsp:cNvSpPr/>
      </dsp:nvSpPr>
      <dsp:spPr>
        <a:xfrm rot="2700000">
          <a:off x="6089014" y="884744"/>
          <a:ext cx="1812620" cy="181262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8B058B-15FC-4080-A5DD-F7A6D3984013}">
      <dsp:nvSpPr>
        <dsp:cNvPr id="0" name=""/>
        <dsp:cNvSpPr/>
      </dsp:nvSpPr>
      <dsp:spPr>
        <a:xfrm>
          <a:off x="6149930" y="945376"/>
          <a:ext cx="1691940" cy="169167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RR 6.75</a:t>
          </a:r>
          <a:endParaRPr lang="en-US" sz="4400" kern="1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sp:txBody>
      <dsp:txXfrm>
        <a:off x="6391801" y="1187090"/>
        <a:ext cx="1208199" cy="1208247"/>
      </dsp:txXfrm>
    </dsp:sp>
    <dsp:sp modelId="{D9474214-88EB-40A1-9161-4693AE21AA48}">
      <dsp:nvSpPr>
        <dsp:cNvPr id="0" name=""/>
        <dsp:cNvSpPr/>
      </dsp:nvSpPr>
      <dsp:spPr>
        <a:xfrm rot="2700000">
          <a:off x="4216247" y="884744"/>
          <a:ext cx="1812620" cy="181262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F0D10-6745-49CB-BF27-65D5F304B6F8}">
      <dsp:nvSpPr>
        <dsp:cNvPr id="0" name=""/>
        <dsp:cNvSpPr/>
      </dsp:nvSpPr>
      <dsp:spPr>
        <a:xfrm>
          <a:off x="4277163" y="945376"/>
          <a:ext cx="1691940" cy="169167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Repo 7.75</a:t>
          </a:r>
          <a:endParaRPr lang="en-US" sz="4400" kern="1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sp:txBody>
      <dsp:txXfrm>
        <a:off x="4517881" y="1187090"/>
        <a:ext cx="1208199" cy="1208247"/>
      </dsp:txXfrm>
    </dsp:sp>
    <dsp:sp modelId="{C86F5089-5E77-4770-AF8F-0470AE2F91D5}">
      <dsp:nvSpPr>
        <dsp:cNvPr id="0" name=""/>
        <dsp:cNvSpPr/>
      </dsp:nvSpPr>
      <dsp:spPr>
        <a:xfrm rot="2700000">
          <a:off x="2343480" y="884744"/>
          <a:ext cx="1812620" cy="181262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C7401-E743-469C-B478-A632A1246ACE}">
      <dsp:nvSpPr>
        <dsp:cNvPr id="0" name=""/>
        <dsp:cNvSpPr/>
      </dsp:nvSpPr>
      <dsp:spPr>
        <a:xfrm>
          <a:off x="2404396" y="945376"/>
          <a:ext cx="1691940" cy="169167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MSF</a:t>
          </a:r>
        </a:p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8.75</a:t>
          </a:r>
          <a:endParaRPr lang="en-US" sz="4400" kern="1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sp:txBody>
      <dsp:txXfrm>
        <a:off x="2645114" y="1187090"/>
        <a:ext cx="1208199" cy="1208247"/>
      </dsp:txXfrm>
    </dsp:sp>
    <dsp:sp modelId="{53FFD563-4B5D-430A-91C2-655CBB852B47}">
      <dsp:nvSpPr>
        <dsp:cNvPr id="0" name=""/>
        <dsp:cNvSpPr/>
      </dsp:nvSpPr>
      <dsp:spPr>
        <a:xfrm rot="2700000">
          <a:off x="470713" y="884744"/>
          <a:ext cx="1812620" cy="181262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CFA99-231B-4592-9574-E7D2C9B9B10C}">
      <dsp:nvSpPr>
        <dsp:cNvPr id="0" name=""/>
        <dsp:cNvSpPr/>
      </dsp:nvSpPr>
      <dsp:spPr>
        <a:xfrm>
          <a:off x="530477" y="945376"/>
          <a:ext cx="1691940" cy="169167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Bank Rate 8.75</a:t>
          </a:r>
        </a:p>
      </dsp:txBody>
      <dsp:txXfrm>
        <a:off x="772347" y="1187090"/>
        <a:ext cx="1208199" cy="12082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F4B23-5577-4283-AB49-BA906EF7BE1B}">
      <dsp:nvSpPr>
        <dsp:cNvPr id="0" name=""/>
        <dsp:cNvSpPr/>
      </dsp:nvSpPr>
      <dsp:spPr>
        <a:xfrm>
          <a:off x="9834421" y="1168529"/>
          <a:ext cx="1812875" cy="18125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9C56F-0922-48F1-824D-302CE648DB91}">
      <dsp:nvSpPr>
        <dsp:cNvPr id="0" name=""/>
        <dsp:cNvSpPr/>
      </dsp:nvSpPr>
      <dsp:spPr>
        <a:xfrm>
          <a:off x="9895465" y="1228957"/>
          <a:ext cx="1691940" cy="169167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CRR 4%</a:t>
          </a:r>
          <a:endParaRPr lang="en-US" sz="4400" kern="1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sp:txBody>
      <dsp:txXfrm>
        <a:off x="10137335" y="1470670"/>
        <a:ext cx="1208199" cy="1208247"/>
      </dsp:txXfrm>
    </dsp:sp>
    <dsp:sp modelId="{B2FC38E8-B664-417C-9BE1-D6814550300D}">
      <dsp:nvSpPr>
        <dsp:cNvPr id="0" name=""/>
        <dsp:cNvSpPr/>
      </dsp:nvSpPr>
      <dsp:spPr>
        <a:xfrm rot="2700000">
          <a:off x="7961782" y="1168325"/>
          <a:ext cx="1812620" cy="181262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0E86A-10EE-44E5-8F40-69742C247B38}">
      <dsp:nvSpPr>
        <dsp:cNvPr id="0" name=""/>
        <dsp:cNvSpPr/>
      </dsp:nvSpPr>
      <dsp:spPr>
        <a:xfrm>
          <a:off x="8022698" y="1228957"/>
          <a:ext cx="1691940" cy="169167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SLR 22%</a:t>
          </a:r>
          <a:endParaRPr lang="en-US" sz="4400" kern="1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sp:txBody>
      <dsp:txXfrm>
        <a:off x="8264568" y="1470670"/>
        <a:ext cx="1208199" cy="1208247"/>
      </dsp:txXfrm>
    </dsp:sp>
    <dsp:sp modelId="{1907A89E-AFE5-49AE-A45C-D5D0862C8901}">
      <dsp:nvSpPr>
        <dsp:cNvPr id="0" name=""/>
        <dsp:cNvSpPr/>
      </dsp:nvSpPr>
      <dsp:spPr>
        <a:xfrm rot="2700000">
          <a:off x="6089014" y="1168325"/>
          <a:ext cx="1812620" cy="1812620"/>
        </a:xfrm>
        <a:prstGeom prst="teardrop">
          <a:avLst>
            <a:gd name="adj" fmla="val 10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8B058B-15FC-4080-A5DD-F7A6D3984013}">
      <dsp:nvSpPr>
        <dsp:cNvPr id="0" name=""/>
        <dsp:cNvSpPr/>
      </dsp:nvSpPr>
      <dsp:spPr>
        <a:xfrm>
          <a:off x="6149930" y="1228957"/>
          <a:ext cx="1691940" cy="169167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RR 6.75</a:t>
          </a:r>
          <a:endParaRPr lang="en-US" sz="4400" kern="1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sp:txBody>
      <dsp:txXfrm>
        <a:off x="6391801" y="1470670"/>
        <a:ext cx="1208199" cy="1208247"/>
      </dsp:txXfrm>
    </dsp:sp>
    <dsp:sp modelId="{D9474214-88EB-40A1-9161-4693AE21AA48}">
      <dsp:nvSpPr>
        <dsp:cNvPr id="0" name=""/>
        <dsp:cNvSpPr/>
      </dsp:nvSpPr>
      <dsp:spPr>
        <a:xfrm rot="2700000">
          <a:off x="4216247" y="1168325"/>
          <a:ext cx="1812620" cy="1812620"/>
        </a:xfrm>
        <a:prstGeom prst="teardrop">
          <a:avLst>
            <a:gd name="adj" fmla="val 10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F0D10-6745-49CB-BF27-65D5F304B6F8}">
      <dsp:nvSpPr>
        <dsp:cNvPr id="0" name=""/>
        <dsp:cNvSpPr/>
      </dsp:nvSpPr>
      <dsp:spPr>
        <a:xfrm>
          <a:off x="4277163" y="1228957"/>
          <a:ext cx="1691940" cy="169167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Repo 7.75</a:t>
          </a:r>
          <a:endParaRPr lang="en-US" sz="4400" kern="1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sp:txBody>
      <dsp:txXfrm>
        <a:off x="4517881" y="1470670"/>
        <a:ext cx="1208199" cy="1208247"/>
      </dsp:txXfrm>
    </dsp:sp>
    <dsp:sp modelId="{C86F5089-5E77-4770-AF8F-0470AE2F91D5}">
      <dsp:nvSpPr>
        <dsp:cNvPr id="0" name=""/>
        <dsp:cNvSpPr/>
      </dsp:nvSpPr>
      <dsp:spPr>
        <a:xfrm rot="2700000">
          <a:off x="2343480" y="1168325"/>
          <a:ext cx="1812620" cy="1812620"/>
        </a:xfrm>
        <a:prstGeom prst="teardrop">
          <a:avLst>
            <a:gd name="adj" fmla="val 10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C7401-E743-469C-B478-A632A1246ACE}">
      <dsp:nvSpPr>
        <dsp:cNvPr id="0" name=""/>
        <dsp:cNvSpPr/>
      </dsp:nvSpPr>
      <dsp:spPr>
        <a:xfrm>
          <a:off x="2404396" y="1228957"/>
          <a:ext cx="1691940" cy="169167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MSF</a:t>
          </a:r>
        </a:p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8.75</a:t>
          </a:r>
          <a:endParaRPr lang="en-US" sz="4400" kern="1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sp:txBody>
      <dsp:txXfrm>
        <a:off x="2645114" y="1470670"/>
        <a:ext cx="1208199" cy="1208247"/>
      </dsp:txXfrm>
    </dsp:sp>
    <dsp:sp modelId="{53FFD563-4B5D-430A-91C2-655CBB852B47}">
      <dsp:nvSpPr>
        <dsp:cNvPr id="0" name=""/>
        <dsp:cNvSpPr/>
      </dsp:nvSpPr>
      <dsp:spPr>
        <a:xfrm rot="2700000">
          <a:off x="470713" y="1168325"/>
          <a:ext cx="1812620" cy="181262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CFA99-231B-4592-9574-E7D2C9B9B10C}">
      <dsp:nvSpPr>
        <dsp:cNvPr id="0" name=""/>
        <dsp:cNvSpPr/>
      </dsp:nvSpPr>
      <dsp:spPr>
        <a:xfrm>
          <a:off x="530477" y="1228957"/>
          <a:ext cx="1691940" cy="169167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Bank Rate 8.75</a:t>
          </a:r>
          <a:endParaRPr lang="en-US" sz="4400" kern="1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sp:txBody>
      <dsp:txXfrm>
        <a:off x="772347" y="1470670"/>
        <a:ext cx="1208199" cy="12082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92B7AE-D438-4638-BA64-0CA0C05B78E1}">
      <dsp:nvSpPr>
        <dsp:cNvPr id="0" name=""/>
        <dsp:cNvSpPr/>
      </dsp:nvSpPr>
      <dsp:spPr>
        <a:xfrm rot="19200000">
          <a:off x="435657" y="1119672"/>
          <a:ext cx="2708555" cy="1760561"/>
        </a:xfrm>
        <a:prstGeom prst="round2SameRect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55880" rIns="16764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smtClean="0">
              <a:latin typeface="Franklin Gothic Demi Cond" panose="020B0706030402020204" pitchFamily="34" charset="0"/>
            </a:rPr>
            <a:t>Reverse Repo -1%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549223" y="1195562"/>
        <a:ext cx="2536667" cy="1674617"/>
      </dsp:txXfrm>
    </dsp:sp>
    <dsp:sp modelId="{AE44DDB7-1B7C-40FE-8DC2-BC08FAC1FB60}">
      <dsp:nvSpPr>
        <dsp:cNvPr id="0" name=""/>
        <dsp:cNvSpPr/>
      </dsp:nvSpPr>
      <dsp:spPr>
        <a:xfrm>
          <a:off x="3444270" y="475"/>
          <a:ext cx="2708555" cy="1760561"/>
        </a:xfrm>
        <a:prstGeom prst="round2SameRect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55880" rIns="16764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Repo (7.75%)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3530214" y="86419"/>
        <a:ext cx="2536667" cy="1674617"/>
      </dsp:txXfrm>
    </dsp:sp>
    <dsp:sp modelId="{C991F476-C372-4A5C-9D1B-CBA7D6C5EE68}">
      <dsp:nvSpPr>
        <dsp:cNvPr id="0" name=""/>
        <dsp:cNvSpPr/>
      </dsp:nvSpPr>
      <dsp:spPr>
        <a:xfrm rot="2400000">
          <a:off x="6519250" y="1119676"/>
          <a:ext cx="2708555" cy="1760561"/>
        </a:xfrm>
        <a:prstGeom prst="round2SameRect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55880" rIns="16764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smtClean="0">
              <a:latin typeface="Franklin Gothic Demi Cond" panose="020B0706030402020204" pitchFamily="34" charset="0"/>
            </a:rPr>
            <a:t>MSF +1%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6577572" y="1195566"/>
        <a:ext cx="2536667" cy="16746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TabbedArc+Icon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TabbedArc+Icon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0428E-6559-462C-8460-CC039C1BD003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7B8D2-3F73-4669-A8C4-EBFDDB38E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29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prices are constantly dropping, consumers will delay spending. Why buy that F-150 today when it will be effectively "cheaper" next week?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7B8D2-3F73-4669-A8C4-EBFDDB38E5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24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err="1" smtClean="0"/>
              <a:t>Arundhati</a:t>
            </a:r>
            <a:r>
              <a:rPr lang="en-US" i="1" dirty="0" smtClean="0"/>
              <a:t> </a:t>
            </a:r>
            <a:r>
              <a:rPr lang="en-US" i="1" dirty="0" err="1" smtClean="0"/>
              <a:t>bhattacharya</a:t>
            </a:r>
            <a:r>
              <a:rPr lang="en-US" i="1" dirty="0" smtClean="0"/>
              <a:t>, </a:t>
            </a:r>
            <a:r>
              <a:rPr lang="en-US" i="1" dirty="0" err="1" smtClean="0"/>
              <a:t>Shikha</a:t>
            </a:r>
            <a:r>
              <a:rPr lang="en-US" dirty="0" smtClean="0"/>
              <a:t> Sharma MD &amp; CEO. Usha </a:t>
            </a:r>
            <a:r>
              <a:rPr lang="en-US" dirty="0" err="1" smtClean="0"/>
              <a:t>anathasubramium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4AF3D-566F-467A-A261-28EF7D584B2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81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03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3" y="2080861"/>
            <a:ext cx="3089805" cy="41197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384A9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384A92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74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4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2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1106269"/>
          </a:xfrm>
          <a:prstGeom prst="flowChartDocumen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66FF6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81533" y="0"/>
            <a:ext cx="3115734" cy="646331"/>
          </a:xfrm>
          <a:prstGeom prst="rect">
            <a:avLst/>
          </a:prstGeom>
          <a:solidFill>
            <a:srgbClr val="66FF6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  <a:latin typeface="Franklin Gothic Demi" panose="020B0703020102020204" pitchFamily="34" charset="0"/>
              </a:rPr>
              <a:t>Sector</a:t>
            </a:r>
            <a:endParaRPr lang="en-US" sz="3600" dirty="0">
              <a:solidFill>
                <a:sysClr val="windowText" lastClr="00000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8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25-Jan-15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1. Skip                     2. Attempt          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1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58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6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8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233488"/>
            <a:ext cx="5157787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157787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6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40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4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25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18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1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19653" y="2505486"/>
            <a:ext cx="6068272" cy="87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875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933" y="5829344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7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090552"/>
          </a:xfrm>
          <a:prstGeom prst="flowChartDocumen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Self Study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7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uman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87" y="2510080"/>
            <a:ext cx="1847643" cy="37365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357535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090552"/>
          </a:xfrm>
          <a:prstGeom prst="flowChartDocumen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400">
                <a:solidFill>
                  <a:schemeClr val="bg2">
                    <a:lumMod val="25000"/>
                  </a:schemeClr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HDI-2014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247" y="2651440"/>
            <a:ext cx="2593437" cy="37049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81533" y="0"/>
            <a:ext cx="3115734" cy="646331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Budget 2014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7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37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071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534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B1B73-0F30-4F67-A608-CD802AC17450}" type="datetimeFigureOut">
              <a:rPr lang="en-US" smtClean="0"/>
              <a:t>25-Jan-15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1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7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50.gif"/><Relationship Id="rId7" Type="http://schemas.openxmlformats.org/officeDocument/2006/relationships/image" Target="../media/image7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0.jpg"/><Relationship Id="rId4" Type="http://schemas.openxmlformats.org/officeDocument/2006/relationships/image" Target="../media/image7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5.jpeg"/><Relationship Id="rId4" Type="http://schemas.openxmlformats.org/officeDocument/2006/relationships/image" Target="../media/image60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5.jpeg"/><Relationship Id="rId4" Type="http://schemas.openxmlformats.org/officeDocument/2006/relationships/image" Target="../media/image60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9.png"/><Relationship Id="rId5" Type="http://schemas.openxmlformats.org/officeDocument/2006/relationships/image" Target="../media/image42.jpg"/><Relationship Id="rId4" Type="http://schemas.openxmlformats.org/officeDocument/2006/relationships/image" Target="../media/image60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jpg"/><Relationship Id="rId7" Type="http://schemas.openxmlformats.org/officeDocument/2006/relationships/image" Target="../media/image7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7.jpg"/><Relationship Id="rId5" Type="http://schemas.openxmlformats.org/officeDocument/2006/relationships/image" Target="../media/image75.jpeg"/><Relationship Id="rId4" Type="http://schemas.openxmlformats.org/officeDocument/2006/relationships/image" Target="../media/image60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3.png"/><Relationship Id="rId4" Type="http://schemas.openxmlformats.org/officeDocument/2006/relationships/image" Target="../media/image52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5.jpeg"/><Relationship Id="rId4" Type="http://schemas.openxmlformats.org/officeDocument/2006/relationships/image" Target="../media/image60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5.jpeg"/><Relationship Id="rId4" Type="http://schemas.openxmlformats.org/officeDocument/2006/relationships/image" Target="../media/image60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5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Economy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38200" y="2448851"/>
            <a:ext cx="10515600" cy="3168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trike="sngStrike" dirty="0" smtClean="0">
                <a:solidFill>
                  <a:schemeClr val="tx1"/>
                </a:solidFill>
              </a:rPr>
              <a:t>How to kick start GS preparation?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How to prepare Economy?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Banking: Monetary policy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3512" y="4852746"/>
            <a:ext cx="8330736" cy="1200329"/>
          </a:xfrm>
          <a:prstGeom prst="rect">
            <a:avLst/>
          </a:prstGeom>
          <a:solidFill>
            <a:srgbClr val="002060"/>
          </a:solidFill>
          <a:ln w="57150">
            <a:solidFill>
              <a:srgbClr val="FF0000"/>
            </a:solidFill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All PowerPoint Slides available at</a:t>
            </a:r>
            <a:r>
              <a:rPr lang="en-US" sz="3600" dirty="0">
                <a:latin typeface="Arial Black" panose="020B0A04020102020204" pitchFamily="34" charset="0"/>
              </a:rPr>
              <a:t>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Mrunal.org/Download</a:t>
            </a:r>
          </a:p>
        </p:txBody>
      </p:sp>
    </p:spTree>
    <p:extLst>
      <p:ext uri="{BB962C8B-B14F-4D97-AF65-F5344CB8AC3E}">
        <p14:creationId xmlns:p14="http://schemas.microsoft.com/office/powerpoint/2010/main" val="302716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Deadline: by the End of March 2015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55027" y="4779233"/>
            <a:ext cx="7667642" cy="584775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(10 Questions in CSAT-14)</a:t>
            </a:r>
            <a:endParaRPr lang="en-US" sz="3200" b="1" u="sng" dirty="0">
              <a:latin typeface="Franklin Gothic Demi Cond" panose="020B0706030402020204" pitchFamily="34" charset="0"/>
            </a:endParaRPr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14" y="903710"/>
            <a:ext cx="5187041" cy="37342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82325" y="1337343"/>
            <a:ext cx="5594107" cy="2985433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4800" dirty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NCERT 11, 12</a:t>
            </a:r>
          </a:p>
          <a:p>
            <a:pPr marL="514350" indent="-5143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4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Lecture + Mrunal.org</a:t>
            </a:r>
          </a:p>
          <a:p>
            <a:pPr marL="514350" indent="-5143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4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Budget +Survey</a:t>
            </a:r>
          </a:p>
          <a:p>
            <a:pPr marL="514350" indent="-5143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4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Hindu/</a:t>
            </a:r>
            <a:r>
              <a:rPr lang="en-US" sz="44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IndianExpress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1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85" y="437550"/>
            <a:ext cx="8558004" cy="63783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75937" y="877185"/>
            <a:ext cx="3739238" cy="707886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Repo Rate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2762" y="3054776"/>
            <a:ext cx="3739238" cy="707886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CPI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52762" y="5383196"/>
            <a:ext cx="3739238" cy="707886"/>
          </a:xfrm>
          <a:prstGeom prst="homePlate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WPI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414021" y="1074656"/>
            <a:ext cx="3130466" cy="282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46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225" y="1947863"/>
            <a:ext cx="302895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Monetary</a:t>
            </a:r>
            <a:br>
              <a:rPr lang="en-US" dirty="0" smtClean="0"/>
            </a:br>
            <a:r>
              <a:rPr lang="en-US" dirty="0" smtClean="0"/>
              <a:t>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trike="sngStrike" dirty="0" smtClean="0"/>
              <a:t>RBI target inflation with deadline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Government should help RBI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RBI’s accountability has to be fixed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Urjit</a:t>
            </a:r>
            <a:r>
              <a:rPr lang="en-US" dirty="0" smtClean="0"/>
              <a:t> Patel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8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225" y="1947863"/>
            <a:ext cx="302895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Government to help RBI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MNREGA: wage increased…yes. Productive growth…no?</a:t>
            </a:r>
          </a:p>
          <a:p>
            <a:r>
              <a:rPr lang="en-US" dirty="0" smtClean="0"/>
              <a:t>Subsidy leakage, corruption…X</a:t>
            </a:r>
            <a:endParaRPr lang="en-US" dirty="0"/>
          </a:p>
          <a:p>
            <a:r>
              <a:rPr lang="en-US" dirty="0"/>
              <a:t>Administered price…x</a:t>
            </a:r>
          </a:p>
          <a:p>
            <a:r>
              <a:rPr lang="en-US" dirty="0" smtClean="0"/>
              <a:t>Fiscal consolidation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Urjit</a:t>
            </a:r>
            <a:r>
              <a:rPr lang="en-US" dirty="0" smtClean="0"/>
              <a:t> Patel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66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4" y="113209"/>
            <a:ext cx="8913999" cy="65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5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RBI Act. </a:t>
            </a:r>
          </a:p>
          <a:p>
            <a:r>
              <a:rPr lang="en-US" dirty="0" smtClean="0"/>
              <a:t>Governor directly accountable to Government</a:t>
            </a:r>
          </a:p>
          <a:p>
            <a:r>
              <a:rPr lang="en-US" dirty="0" smtClean="0"/>
              <a:t>Govt. can issue directives to RBI in public interest.</a:t>
            </a:r>
          </a:p>
          <a:p>
            <a:r>
              <a:rPr lang="en-US" dirty="0" smtClean="0"/>
              <a:t>Parliament’s standing Committee on finance- can summon Governor Avg. 3-4/year.</a:t>
            </a:r>
          </a:p>
          <a:p>
            <a:r>
              <a:rPr lang="en-US" dirty="0" smtClean="0"/>
              <a:t>Monetary policy made by Governor alone. (sign.)</a:t>
            </a:r>
          </a:p>
          <a:p>
            <a:r>
              <a:rPr lang="en-US" b="1" u="sng" dirty="0"/>
              <a:t>OVERALL No formal accountability mechanism</a:t>
            </a:r>
            <a:r>
              <a:rPr lang="en-US" b="1" u="sng" dirty="0" smtClean="0"/>
              <a:t>.</a:t>
            </a:r>
            <a:endParaRPr lang="en-US" b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Monetary Policy: accountability in India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9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1" y="143233"/>
            <a:ext cx="4766978" cy="651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Target: 4% (2% band)= 2-6% . </a:t>
            </a:r>
          </a:p>
          <a:p>
            <a:r>
              <a:rPr lang="en-US" sz="3600" dirty="0"/>
              <a:t>Failure</a:t>
            </a:r>
            <a:r>
              <a:rPr lang="en-US" sz="3600" dirty="0" smtClean="0"/>
              <a:t>?? Three quarters successively.</a:t>
            </a:r>
          </a:p>
          <a:p>
            <a:r>
              <a:rPr lang="en-US" sz="3600" dirty="0" smtClean="0"/>
              <a:t>MPC issue public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Each member will sign 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Reasons for failure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Action proposed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Time-frame for result.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dirty="0" err="1">
                <a:solidFill>
                  <a:schemeClr val="tx1"/>
                </a:solidFill>
              </a:rPr>
              <a:t>Urjit</a:t>
            </a:r>
            <a:r>
              <a:rPr lang="en-US" sz="3200" dirty="0">
                <a:solidFill>
                  <a:schemeClr val="tx1"/>
                </a:solidFill>
              </a:rPr>
              <a:t>: Monetary Policy: accountability in </a:t>
            </a:r>
            <a:r>
              <a:rPr lang="en-US" sz="3200" dirty="0" smtClean="0">
                <a:solidFill>
                  <a:schemeClr val="tx1"/>
                </a:solidFill>
              </a:rPr>
              <a:t>India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6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20" y="2557577"/>
            <a:ext cx="6221984" cy="4199839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/>
          </p:nvPr>
        </p:nvGraphicFramePr>
        <p:xfrm>
          <a:off x="4702048" y="1783080"/>
          <a:ext cx="6682232" cy="4583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968012" y="1956440"/>
            <a:ext cx="4840195" cy="1084421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2000" dirty="0" smtClean="0">
                <a:latin typeface="Franklin Gothic Demi" panose="020B0703020102020204" pitchFamily="34" charset="0"/>
                <a:ea typeface="Kozuka Gothic Pro B" panose="020B0800000000000000" pitchFamily="34" charset="-128"/>
              </a:rPr>
              <a:t>Existing dept will be grouped into FIVE clusters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6499" y="1536569"/>
            <a:ext cx="4530941" cy="3507343"/>
          </a:xfrm>
          <a:prstGeom prst="wedgeRoundRectCallout">
            <a:avLst>
              <a:gd name="adj1" fmla="val 87290"/>
              <a:gd name="adj2" fmla="val -1398"/>
              <a:gd name="adj3" fmla="val 16667"/>
            </a:avLst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4000" dirty="0" smtClean="0">
                <a:latin typeface="Franklin Gothic Demi" panose="020B0703020102020204" pitchFamily="34" charset="0"/>
                <a:ea typeface="Kozuka Gothic Pro B" panose="020B0800000000000000" pitchFamily="34" charset="-128"/>
              </a:rPr>
              <a:t>Each cluster headed by COO</a:t>
            </a:r>
          </a:p>
          <a:p>
            <a:pPr marL="0" lvl="1"/>
            <a:r>
              <a:rPr lang="en-US" sz="4000" dirty="0" smtClean="0">
                <a:latin typeface="Franklin Gothic Demi" panose="020B0703020102020204" pitchFamily="34" charset="0"/>
                <a:ea typeface="Kozuka Gothic Pro B" panose="020B0800000000000000" pitchFamily="34" charset="-128"/>
              </a:rPr>
              <a:t>Dy.Gov. rank</a:t>
            </a:r>
          </a:p>
          <a:p>
            <a:pPr marL="0" lvl="1"/>
            <a:r>
              <a:rPr lang="en-US" sz="4000" dirty="0" smtClean="0">
                <a:latin typeface="Franklin Gothic Demi" panose="020B0703020102020204" pitchFamily="34" charset="0"/>
                <a:ea typeface="Kozuka Gothic Pro B" panose="020B0800000000000000" pitchFamily="34" charset="-128"/>
              </a:rPr>
              <a:t>Need Govt. approval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12" y="840059"/>
            <a:ext cx="1598618" cy="10609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0" y="840058"/>
            <a:ext cx="1598618" cy="1060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48" y="840057"/>
            <a:ext cx="1598618" cy="10609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12" y="35488"/>
            <a:ext cx="1598618" cy="10609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0" y="35487"/>
            <a:ext cx="1598618" cy="10609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48" y="35486"/>
            <a:ext cx="1598618" cy="10609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9399">
            <a:off x="10225052" y="5713639"/>
            <a:ext cx="912735" cy="23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8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NCERT Class12: Macroeconomics</a:t>
            </a:r>
          </a:p>
          <a:p>
            <a:r>
              <a:rPr lang="en-US" dirty="0" smtClean="0"/>
              <a:t>Chapter 3 Money and banking</a:t>
            </a:r>
          </a:p>
          <a:p>
            <a:r>
              <a:rPr lang="en-US" dirty="0" smtClean="0"/>
              <a:t>Ignore complicated graphs-formula-equations</a:t>
            </a:r>
          </a:p>
          <a:p>
            <a:pPr marL="0" indent="0">
              <a:buNone/>
            </a:pPr>
            <a:r>
              <a:rPr lang="en-US" u="sng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Mrunal.org/economy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rgbClr val="FFC000"/>
                </a:solidFill>
              </a:rPr>
              <a:t>Economic Survey</a:t>
            </a:r>
            <a:r>
              <a:rPr lang="en-US" dirty="0" smtClean="0"/>
              <a:t>=&gt; WPI, CPI, IIP, inflation</a:t>
            </a:r>
          </a:p>
          <a:p>
            <a:pPr marL="0" indent="0">
              <a:buNone/>
            </a:pPr>
            <a:r>
              <a:rPr lang="en-US" u="sng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Mrunal.org/Banking</a:t>
            </a: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rgbClr val="FFC000"/>
                </a:solidFill>
              </a:rPr>
              <a:t>Banking</a:t>
            </a:r>
            <a:r>
              <a:rPr lang="en-US" dirty="0" smtClean="0"/>
              <a:t>=&gt;</a:t>
            </a:r>
            <a:r>
              <a:rPr lang="en-US" dirty="0" err="1" smtClean="0"/>
              <a:t>Urjit</a:t>
            </a:r>
            <a:r>
              <a:rPr lang="en-US" dirty="0" smtClean="0"/>
              <a:t> Patel article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Update PPT with Monetary policy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Monetary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8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Qualitative tools</a:t>
            </a:r>
          </a:p>
          <a:p>
            <a:r>
              <a:rPr lang="en-US" dirty="0" smtClean="0"/>
              <a:t>Banking sector evolution since British India</a:t>
            </a:r>
          </a:p>
          <a:p>
            <a:r>
              <a:rPr lang="en-US" dirty="0" smtClean="0"/>
              <a:t>Financial inclusion: PM-JDY, KVP etc.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45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149" y="2985461"/>
            <a:ext cx="6096851" cy="3429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767" y="254524"/>
            <a:ext cx="5996233" cy="337288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40167" y="254524"/>
            <a:ext cx="6051206" cy="55995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 smtClean="0">
                <a:solidFill>
                  <a:srgbClr val="FFFF00"/>
                </a:solidFill>
                <a:latin typeface="Franklin Gothic Medium Cond" panose="020B0606030402020204" pitchFamily="34" charset="0"/>
              </a:rPr>
              <a:t>Today’s topic:</a:t>
            </a:r>
          </a:p>
          <a:p>
            <a:pPr marL="0" indent="0">
              <a:buNone/>
            </a:pPr>
            <a:r>
              <a:rPr lang="en-US" sz="4400" b="1" dirty="0" smtClean="0">
                <a:solidFill>
                  <a:srgbClr val="FFFF00"/>
                </a:solidFill>
                <a:latin typeface="Franklin Gothic Medium Cond" panose="020B0606030402020204" pitchFamily="34" charset="0"/>
              </a:rPr>
              <a:t>Banking ► Monetary Policy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Quantitative </a:t>
            </a:r>
            <a:r>
              <a:rPr lang="en-US" sz="4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| Qualitative tools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CRR, SLR</a:t>
            </a:r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,</a:t>
            </a:r>
            <a:r>
              <a:rPr lang="en-US" sz="4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OMO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Repo</a:t>
            </a:r>
            <a:r>
              <a:rPr lang="en-US" sz="4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, Reverse Repo,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MSF</a:t>
            </a:r>
            <a:r>
              <a:rPr lang="en-US" sz="4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, LAF, </a:t>
            </a:r>
            <a:endParaRPr lang="en-US" sz="4400" dirty="0" smtClean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Urjit </a:t>
            </a:r>
            <a:r>
              <a:rPr lang="en-US" sz="4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Patel </a:t>
            </a:r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Committee</a:t>
            </a:r>
            <a:endParaRPr lang="en-US" sz="4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8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Before money was invented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7" y="2328672"/>
            <a:ext cx="2524601" cy="1795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49" y="2380488"/>
            <a:ext cx="2536667" cy="1691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267" y="4123944"/>
            <a:ext cx="367588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2 kg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77912" y="4072128"/>
            <a:ext cx="367588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500 </a:t>
            </a:r>
            <a:r>
              <a:rPr lang="en-US" sz="3600" dirty="0" err="1" smtClean="0">
                <a:latin typeface="Arial Black" panose="020B0A04020102020204" pitchFamily="34" charset="0"/>
              </a:rPr>
              <a:t>gms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6459" y="1548384"/>
            <a:ext cx="5303280" cy="3484900"/>
          </a:xfrm>
          <a:prstGeom prst="leftRightArrow">
            <a:avLst>
              <a:gd name="adj1" fmla="val 50000"/>
              <a:gd name="adj2" fmla="val 33732"/>
            </a:avLst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Double 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Coincidence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Of wants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99" y="97231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6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Birth &amp; Evolution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" y="1633913"/>
            <a:ext cx="2023872" cy="2023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320" y="1627717"/>
            <a:ext cx="2343912" cy="2343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984" y="1580473"/>
            <a:ext cx="2438400" cy="2438400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648" y="1862323"/>
            <a:ext cx="202406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11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00" y="414642"/>
            <a:ext cx="8340830" cy="604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7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Supply Demand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1" y="2179066"/>
            <a:ext cx="3361262" cy="2027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238" y="1746504"/>
            <a:ext cx="4365018" cy="28925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62096" y="2550825"/>
            <a:ext cx="5303280" cy="1283910"/>
          </a:xfrm>
          <a:prstGeom prst="leftRightArrow">
            <a:avLst>
              <a:gd name="adj1" fmla="val 50000"/>
              <a:gd name="adj2" fmla="val 33732"/>
            </a:avLst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1 kg = Rs.100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267" y="4123944"/>
            <a:ext cx="367588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Supply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77912" y="4206494"/>
            <a:ext cx="367588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53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1" y="2179066"/>
            <a:ext cx="3361262" cy="2027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278" y="1350655"/>
            <a:ext cx="2779867" cy="1842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278" y="3191505"/>
            <a:ext cx="2796511" cy="18531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145" y="1362593"/>
            <a:ext cx="2824092" cy="18714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790" y="3191505"/>
            <a:ext cx="2833320" cy="18775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4267" y="4123944"/>
            <a:ext cx="3324966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Supply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64278" y="5021692"/>
            <a:ext cx="2796511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21761" y="749924"/>
            <a:ext cx="283902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86662" y="722828"/>
            <a:ext cx="2796511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7599" y="5016897"/>
            <a:ext cx="2796511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2892" y="2103612"/>
            <a:ext cx="3492984" cy="2384405"/>
          </a:xfrm>
          <a:prstGeom prst="leftRightArrow">
            <a:avLst>
              <a:gd name="adj1" fmla="val 50000"/>
              <a:gd name="adj2" fmla="val 3373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1 kg = Rs.1000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6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Inflation: increase supply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1" y="2179066"/>
            <a:ext cx="3361262" cy="2027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278" y="1350655"/>
            <a:ext cx="2779867" cy="1842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278" y="3191505"/>
            <a:ext cx="2796511" cy="18531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145" y="1362593"/>
            <a:ext cx="2824092" cy="18714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790" y="3191505"/>
            <a:ext cx="2833320" cy="18775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4267" y="4123944"/>
            <a:ext cx="367588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Supply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64278" y="5021692"/>
            <a:ext cx="2796511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21761" y="749924"/>
            <a:ext cx="283902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86662" y="722828"/>
            <a:ext cx="2796511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7599" y="5016897"/>
            <a:ext cx="2796511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03016" y="2179066"/>
            <a:ext cx="3492984" cy="2384405"/>
          </a:xfrm>
          <a:prstGeom prst="leftRightArrow">
            <a:avLst>
              <a:gd name="adj1" fmla="val 50000"/>
              <a:gd name="adj2" fmla="val 33732"/>
            </a:avLst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1 kg = Rs.100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64" y="601571"/>
            <a:ext cx="3361262" cy="20274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86" y="752192"/>
            <a:ext cx="3050285" cy="18398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" y="4770275"/>
            <a:ext cx="3361262" cy="20274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665" y="4770275"/>
            <a:ext cx="3361262" cy="202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4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Reduce demand by </a:t>
            </a:r>
            <a:r>
              <a:rPr lang="en-US" dirty="0" smtClean="0">
                <a:solidFill>
                  <a:srgbClr val="FFC000"/>
                </a:solidFill>
              </a:rPr>
              <a:t>▼ </a:t>
            </a:r>
            <a:r>
              <a:rPr lang="en-US" dirty="0" smtClean="0"/>
              <a:t>money supply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1" y="2179066"/>
            <a:ext cx="3361262" cy="2027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278" y="1350655"/>
            <a:ext cx="2779867" cy="1842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278" y="3191505"/>
            <a:ext cx="2796511" cy="18531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145" y="1362593"/>
            <a:ext cx="2824092" cy="18714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790" y="3191505"/>
            <a:ext cx="2833320" cy="18775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4267" y="4123944"/>
            <a:ext cx="367588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Supply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64278" y="5021692"/>
            <a:ext cx="2796511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21761" y="749924"/>
            <a:ext cx="283902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86662" y="722828"/>
            <a:ext cx="2796511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7599" y="5016897"/>
            <a:ext cx="2796511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03016" y="2179066"/>
            <a:ext cx="3492984" cy="2384405"/>
          </a:xfrm>
          <a:prstGeom prst="leftRightArrow">
            <a:avLst>
              <a:gd name="adj1" fmla="val 50000"/>
              <a:gd name="adj2" fmla="val 33732"/>
            </a:avLst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1 kg = Rs.100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97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Combat </a:t>
            </a:r>
            <a:r>
              <a:rPr lang="en-US" dirty="0" smtClean="0"/>
              <a:t>Inflation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FFC000"/>
                </a:solidFill>
              </a:rPr>
              <a:t>Reduce</a:t>
            </a:r>
            <a:r>
              <a:rPr lang="en-US" sz="4800" dirty="0" smtClean="0"/>
              <a:t> </a:t>
            </a:r>
            <a:r>
              <a:rPr lang="en-US" dirty="0" smtClean="0"/>
              <a:t>Money supply</a:t>
            </a:r>
          </a:p>
          <a:p>
            <a:r>
              <a:rPr lang="en-US" sz="4800" dirty="0" smtClean="0">
                <a:solidFill>
                  <a:srgbClr val="FFC000"/>
                </a:solidFill>
              </a:rPr>
              <a:t>Tight</a:t>
            </a:r>
            <a:r>
              <a:rPr lang="en-US" sz="4800" dirty="0" smtClean="0"/>
              <a:t> </a:t>
            </a:r>
            <a:r>
              <a:rPr lang="en-US" dirty="0" smtClean="0"/>
              <a:t>Money policy</a:t>
            </a:r>
          </a:p>
          <a:p>
            <a:r>
              <a:rPr lang="en-US" sz="4800" dirty="0" smtClean="0">
                <a:solidFill>
                  <a:srgbClr val="FFC000"/>
                </a:solidFill>
              </a:rPr>
              <a:t>Dear</a:t>
            </a:r>
            <a:r>
              <a:rPr lang="en-US" sz="4800" dirty="0" smtClean="0"/>
              <a:t> </a:t>
            </a:r>
            <a:r>
              <a:rPr lang="en-US" dirty="0" smtClean="0"/>
              <a:t>money policy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FFC000"/>
                </a:solidFill>
              </a:rPr>
              <a:t>Increase </a:t>
            </a:r>
            <a:r>
              <a:rPr lang="en-US" dirty="0" smtClean="0"/>
              <a:t>Money </a:t>
            </a:r>
            <a:r>
              <a:rPr lang="en-US" dirty="0"/>
              <a:t>supply</a:t>
            </a:r>
          </a:p>
          <a:p>
            <a:r>
              <a:rPr lang="en-US" sz="4800" dirty="0" smtClean="0">
                <a:solidFill>
                  <a:srgbClr val="FFC000"/>
                </a:solidFill>
              </a:rPr>
              <a:t>Easy</a:t>
            </a:r>
            <a:r>
              <a:rPr lang="en-US" sz="4800" dirty="0" smtClean="0"/>
              <a:t> </a:t>
            </a:r>
            <a:r>
              <a:rPr lang="en-US" dirty="0"/>
              <a:t>Money policy</a:t>
            </a:r>
          </a:p>
          <a:p>
            <a:r>
              <a:rPr lang="en-US" sz="4800" dirty="0" smtClean="0">
                <a:solidFill>
                  <a:srgbClr val="FFC000"/>
                </a:solidFill>
              </a:rPr>
              <a:t>Cheap</a:t>
            </a:r>
            <a:r>
              <a:rPr lang="en-US" sz="4800" dirty="0" smtClean="0"/>
              <a:t> </a:t>
            </a:r>
            <a:r>
              <a:rPr lang="en-US" dirty="0"/>
              <a:t>money policy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Deflation Combat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5884"/>
            <a:ext cx="3242821" cy="243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4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ncertbooks.prashanthellina.com/class_12.Economics.Macroeconomics/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841" y="748399"/>
            <a:ext cx="2905125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Franklin Gothic Demi" panose="020B0703020102020204" pitchFamily="34" charset="0"/>
              </a:rPr>
              <a:t>7 Pillars of Economy for UPSC</a:t>
            </a:r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42439" y="4444155"/>
            <a:ext cx="3319931" cy="224676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Class12: MACRO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GDP, NNP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National income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Money &amp; banking</a:t>
            </a:r>
          </a:p>
        </p:txBody>
      </p:sp>
      <p:pic>
        <p:nvPicPr>
          <p:cNvPr id="1026" name="Picture 2" descr="http://ncertbooks.prashanthellina.com/class_11.Economics.IndianEconomicDevelopment/im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72224"/>
            <a:ext cx="2676525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ncertbooks.prashanthellina.com/class_12.Economics.IntroductoryMicroeconomics/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443" y="1125461"/>
            <a:ext cx="29622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8200" y="4471251"/>
            <a:ext cx="2676525" cy="187743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Class11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Types of Economies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LPG reforms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18616" y="4808010"/>
            <a:ext cx="3319931" cy="181588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Class12- MICRO</a:t>
            </a:r>
          </a:p>
          <a:p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Selected only</a:t>
            </a:r>
          </a:p>
          <a:p>
            <a:r>
              <a:rPr lang="en-US" sz="2800" dirty="0" smtClean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Mrunal.org/economy</a:t>
            </a:r>
            <a:endParaRPr lang="en-US" sz="2800" dirty="0">
              <a:ln w="0"/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" panose="020B0703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19372" y="851037"/>
            <a:ext cx="9257123" cy="801529"/>
          </a:xfrm>
          <a:prstGeom prst="downArrowCallou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2800" dirty="0" smtClean="0">
                <a:latin typeface="Franklin Gothic Demi" panose="020B0703020102020204" pitchFamily="34" charset="0"/>
                <a:ea typeface="Kozuka Gothic Pro B" panose="020B0800000000000000" pitchFamily="34" charset="-128"/>
              </a:rPr>
              <a:t>Pillar #1: Basics of Micro &amp; Macro &amp; Indian Economy</a:t>
            </a:r>
            <a:endParaRPr lang="en-US" sz="2400" dirty="0" smtClean="0">
              <a:latin typeface="Franklin Gothic Demi" panose="020B0703020102020204" pitchFamily="34" charset="0"/>
              <a:ea typeface="Kozuka Gothic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042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9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Quantitative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Reserve Ratios (CRR, SLR)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OMO: Open market </a:t>
            </a:r>
            <a:r>
              <a:rPr lang="en-US" dirty="0" smtClean="0"/>
              <a:t>operations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Rates (Repo, RR, Bank, MSF, LAF)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446090" cy="42338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Margin / LTV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Consumer Credit control / Down payment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Rationing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Moral Suasion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Direct Action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</p:spPr>
        <p:txBody>
          <a:bodyPr/>
          <a:lstStyle/>
          <a:p>
            <a:r>
              <a:rPr lang="en-US" dirty="0" smtClean="0"/>
              <a:t>Qualitative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Monetary Policy: Instruments?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Reserve Ratios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Cash Reserve Ratio (4%)</a:t>
            </a:r>
            <a:endParaRPr lang="en-US" sz="6000" dirty="0"/>
          </a:p>
          <a:p>
            <a:r>
              <a:rPr lang="en-US" sz="6000" dirty="0" smtClean="0"/>
              <a:t>Statutory Liquid Ratio (22%)</a:t>
            </a:r>
          </a:p>
          <a:p>
            <a:endParaRPr lang="en-US" sz="6000" dirty="0" smtClean="0"/>
          </a:p>
        </p:txBody>
      </p:sp>
    </p:spTree>
    <p:extLst>
      <p:ext uri="{BB962C8B-B14F-4D97-AF65-F5344CB8AC3E}">
        <p14:creationId xmlns:p14="http://schemas.microsoft.com/office/powerpoint/2010/main" val="220639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724" y="3255821"/>
            <a:ext cx="2879547" cy="11952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Reserve Ratios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95" y="795523"/>
            <a:ext cx="2877976" cy="2460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/>
          <a:stretch/>
        </p:blipFill>
        <p:spPr>
          <a:xfrm>
            <a:off x="8428623" y="1439654"/>
            <a:ext cx="3773864" cy="29052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4905"/>
            <a:ext cx="3728615" cy="2485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36" y="4344905"/>
            <a:ext cx="3782780" cy="25246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4019"/>
            <a:ext cx="3728615" cy="24608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1571" y="3840339"/>
            <a:ext cx="3675888" cy="646331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Depositors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16565" y="3840340"/>
            <a:ext cx="3675888" cy="646331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Borrowers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66611" y="4486671"/>
            <a:ext cx="3675888" cy="2404586"/>
          </a:xfrm>
          <a:prstGeom prst="downArrowCallou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CRR: 	04%</a:t>
            </a:r>
          </a:p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SLR: 	22%</a:t>
            </a:r>
          </a:p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Total: 	26%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8836" y="911843"/>
            <a:ext cx="3675888" cy="1283910"/>
          </a:xfrm>
          <a:prstGeom prst="leftArrow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Pay 0-4-9%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32045" y="911843"/>
            <a:ext cx="4457695" cy="1283910"/>
          </a:xfrm>
          <a:prstGeom prst="leftArrow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Pay 10-15-18%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66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Liabilities of a Bank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13" y="2146736"/>
            <a:ext cx="2877976" cy="24602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" y="3713309"/>
            <a:ext cx="3728615" cy="248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" y="1252423"/>
            <a:ext cx="3728615" cy="24608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58056" y="1654251"/>
            <a:ext cx="3675888" cy="1200329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Liabilities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8056" y="4006870"/>
            <a:ext cx="3675888" cy="1200329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Time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Liabilities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28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Demand Liabilities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Current Account (</a:t>
            </a:r>
            <a:r>
              <a:rPr lang="en-US" dirty="0" smtClean="0">
                <a:solidFill>
                  <a:srgbClr val="FFFF00"/>
                </a:solidFill>
              </a:rPr>
              <a:t>CA</a:t>
            </a:r>
            <a:r>
              <a:rPr lang="en-US" dirty="0" smtClean="0"/>
              <a:t>)</a:t>
            </a:r>
          </a:p>
          <a:p>
            <a:r>
              <a:rPr lang="en-US" dirty="0" smtClean="0"/>
              <a:t>Savings Account (</a:t>
            </a:r>
            <a:r>
              <a:rPr lang="en-US" dirty="0" smtClean="0">
                <a:solidFill>
                  <a:srgbClr val="FFFF00"/>
                </a:solidFill>
              </a:rPr>
              <a:t>SA</a:t>
            </a:r>
            <a:r>
              <a:rPr lang="en-US" dirty="0" smtClean="0"/>
              <a:t>)</a:t>
            </a:r>
          </a:p>
          <a:p>
            <a:r>
              <a:rPr lang="en-US" dirty="0" smtClean="0"/>
              <a:t>Demand Draft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~8,000 </a:t>
            </a:r>
            <a:r>
              <a:rPr lang="en-US" dirty="0" smtClean="0"/>
              <a:t>Billion Rs.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Fixed deposits (</a:t>
            </a:r>
            <a:r>
              <a:rPr lang="en-US" dirty="0" smtClean="0">
                <a:solidFill>
                  <a:srgbClr val="FFC000"/>
                </a:solidFill>
              </a:rPr>
              <a:t>FD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Recurring deposits (</a:t>
            </a:r>
            <a:r>
              <a:rPr lang="en-US" dirty="0" smtClean="0">
                <a:solidFill>
                  <a:srgbClr val="FFC000"/>
                </a:solidFill>
              </a:rPr>
              <a:t>RD</a:t>
            </a:r>
            <a:r>
              <a:rPr lang="en-US" dirty="0" smtClean="0"/>
              <a:t>)</a:t>
            </a:r>
          </a:p>
          <a:p>
            <a:r>
              <a:rPr lang="en-US" dirty="0" smtClean="0"/>
              <a:t>Cash certificates</a:t>
            </a:r>
          </a:p>
          <a:p>
            <a:r>
              <a:rPr lang="en-US" dirty="0" smtClean="0"/>
              <a:t>Staff security deposits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~78,000 </a:t>
            </a:r>
            <a:r>
              <a:rPr lang="en-US" dirty="0" smtClean="0"/>
              <a:t>Billon Rs.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</p:spPr>
        <p:txBody>
          <a:bodyPr/>
          <a:lstStyle/>
          <a:p>
            <a:r>
              <a:rPr lang="en-US" dirty="0" smtClean="0"/>
              <a:t>Time liabilities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Reserve ratio counted on NDTL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853" y="29750"/>
            <a:ext cx="1926050" cy="1926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0218"/>
            <a:ext cx="2920880" cy="19277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705" y="4954887"/>
            <a:ext cx="2226198" cy="190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69" y="1875991"/>
            <a:ext cx="2877976" cy="24602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1/1/2015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83" y="1413263"/>
            <a:ext cx="2535810" cy="1690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" y="1430168"/>
            <a:ext cx="2535810" cy="16736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86460" y="1840877"/>
            <a:ext cx="3349624" cy="95410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93"/>
            </a:avLst>
          </a:prstGeom>
          <a:solidFill>
            <a:schemeClr val="accent6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Deposited</a:t>
            </a:r>
          </a:p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+120 Cr.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2" y="3243510"/>
            <a:ext cx="3860276" cy="218555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70016" y="3401074"/>
            <a:ext cx="2762053" cy="95410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090"/>
            </a:avLst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Took out</a:t>
            </a:r>
          </a:p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20 Cr.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7662" y="826745"/>
            <a:ext cx="3675888" cy="646331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Depositors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34293" y="5748552"/>
            <a:ext cx="7560613" cy="954107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 Black" panose="020B0A04020102020204" pitchFamily="34" charset="0"/>
              </a:rPr>
              <a:t>Net Demand &amp; Time Liability (NDTL)</a:t>
            </a:r>
          </a:p>
          <a:p>
            <a:r>
              <a:rPr lang="en-US" sz="2800" dirty="0" smtClean="0">
                <a:latin typeface="Arial Black" panose="020B0A04020102020204" pitchFamily="34" charset="0"/>
              </a:rPr>
              <a:t>120-20=100 Crores.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80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83" y="1413263"/>
            <a:ext cx="2535810" cy="16905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" y="1430168"/>
            <a:ext cx="2535810" cy="16736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4330" y="209858"/>
            <a:ext cx="3675888" cy="646331"/>
          </a:xfrm>
          <a:prstGeom prst="homePlate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Time: FDRD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330" y="1029990"/>
            <a:ext cx="3675888" cy="584775"/>
          </a:xfrm>
          <a:prstGeom prst="homePlate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Demand: CASA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0692" y="582077"/>
            <a:ext cx="4274772" cy="895826"/>
          </a:xfrm>
          <a:prstGeom prst="downArrowCallout">
            <a:avLst/>
          </a:prstGeom>
          <a:solidFill>
            <a:srgbClr val="7030A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NDTL (100 Crore)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81048" y="1823801"/>
            <a:ext cx="1687398" cy="1514773"/>
          </a:xfrm>
          <a:prstGeom prst="flowChartTerminator">
            <a:avLst/>
          </a:prstGeom>
          <a:solidFill>
            <a:srgbClr val="7030A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CRR</a:t>
            </a:r>
          </a:p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4%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97970" y="1797848"/>
            <a:ext cx="1822881" cy="1514773"/>
          </a:xfrm>
          <a:prstGeom prst="flowChartTerminator">
            <a:avLst/>
          </a:prstGeom>
          <a:solidFill>
            <a:srgbClr val="7030A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SLR</a:t>
            </a:r>
          </a:p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22%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18" y="3263191"/>
            <a:ext cx="3628363" cy="27357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1455" y="5761364"/>
            <a:ext cx="3675888" cy="1077218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Can’t lend</a:t>
            </a:r>
          </a:p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No profit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368" y="3444897"/>
            <a:ext cx="2270567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654" y="3432841"/>
            <a:ext cx="2281094" cy="1714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42369" y="5147341"/>
            <a:ext cx="4541135" cy="1569660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Cash, Gold</a:t>
            </a:r>
          </a:p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RBI approved securities</a:t>
            </a:r>
            <a:endParaRPr lang="en-US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8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9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38200" y="1144858"/>
          <a:ext cx="5181600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2590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ranklin Gothic Demi Cond" panose="020B0706030402020204" pitchFamily="34" charset="0"/>
                        </a:rPr>
                        <a:t>Deposit</a:t>
                      </a:r>
                      <a:endParaRPr lang="en-US" sz="2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ranklin Gothic Demi Cond" panose="020B0706030402020204" pitchFamily="34" charset="0"/>
                        </a:rPr>
                        <a:t>Examples</a:t>
                      </a:r>
                      <a:endParaRPr lang="en-US" sz="2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Time Deposit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FDRD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Demand Deposit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CASA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NDTL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+100</a:t>
                      </a:r>
                      <a:r>
                        <a:rPr lang="en-US" sz="3200" baseline="0" dirty="0" smtClean="0">
                          <a:latin typeface="Franklin Gothic Demi Cond" panose="020B0706030402020204" pitchFamily="34" charset="0"/>
                        </a:rPr>
                        <a:t> cr.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Reserve ratio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CRR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(-) 4% </a:t>
                      </a:r>
                    </a:p>
                    <a:p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[no</a:t>
                      </a:r>
                      <a:r>
                        <a:rPr lang="en-US" sz="3200" baseline="0" dirty="0" smtClean="0">
                          <a:latin typeface="Franklin Gothic Demi Cond" panose="020B0706030402020204" pitchFamily="34" charset="0"/>
                        </a:rPr>
                        <a:t> profit</a:t>
                      </a:r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]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Banks</a:t>
            </a:r>
          </a:p>
          <a:p>
            <a:r>
              <a:rPr lang="en-US" dirty="0" smtClean="0"/>
              <a:t>Penalty</a:t>
            </a:r>
          </a:p>
          <a:p>
            <a:r>
              <a:rPr lang="en-US" dirty="0" smtClean="0"/>
              <a:t>No profit. Except 1999.</a:t>
            </a:r>
          </a:p>
          <a:p>
            <a:r>
              <a:rPr lang="en-US" dirty="0" smtClean="0"/>
              <a:t>Right now 4%</a:t>
            </a:r>
          </a:p>
          <a:p>
            <a:r>
              <a:rPr lang="en-US" dirty="0">
                <a:solidFill>
                  <a:srgbClr val="FFC000"/>
                </a:solidFill>
              </a:rPr>
              <a:t>IIM-A Prof </a:t>
            </a:r>
            <a:r>
              <a:rPr lang="en-US" dirty="0" smtClean="0">
                <a:solidFill>
                  <a:srgbClr val="FFC000"/>
                </a:solidFill>
              </a:rPr>
              <a:t>D'Souza report: </a:t>
            </a:r>
            <a:r>
              <a:rPr lang="en-US" dirty="0" smtClean="0"/>
              <a:t>allow gold-forex investment</a:t>
            </a:r>
          </a:p>
          <a:p>
            <a:r>
              <a:rPr lang="en-US" dirty="0" smtClean="0"/>
              <a:t>RBI said No, due to volatility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7473"/>
            <a:ext cx="10515600" cy="882561"/>
          </a:xfrm>
        </p:spPr>
        <p:txBody>
          <a:bodyPr/>
          <a:lstStyle/>
          <a:p>
            <a:r>
              <a:rPr lang="en-US" dirty="0" smtClean="0"/>
              <a:t>Cash Reserve Ratio (CRR)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07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38200" y="1020034"/>
          <a:ext cx="5181600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487"/>
                <a:gridCol w="28241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Franklin Gothic Demi Cond" panose="020B0706030402020204" pitchFamily="34" charset="0"/>
                        </a:rPr>
                        <a:t>Deposit</a:t>
                      </a:r>
                      <a:endParaRPr lang="en-US" sz="2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ranklin Gothic Demi Cond" panose="020B0706030402020204" pitchFamily="34" charset="0"/>
                        </a:rPr>
                        <a:t>Examples</a:t>
                      </a:r>
                      <a:endParaRPr lang="en-US" sz="28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Franklin Gothic Demi Cond" panose="020B0706030402020204" pitchFamily="34" charset="0"/>
                        </a:rPr>
                        <a:t>Time Deposit</a:t>
                      </a:r>
                      <a:endParaRPr lang="en-US" sz="2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ranklin Gothic Demi Cond" panose="020B0706030402020204" pitchFamily="34" charset="0"/>
                        </a:rPr>
                        <a:t>FDRD</a:t>
                      </a:r>
                      <a:endParaRPr lang="en-US" sz="28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Franklin Gothic Demi Cond" panose="020B0706030402020204" pitchFamily="34" charset="0"/>
                        </a:rPr>
                        <a:t>Demand Deposit</a:t>
                      </a:r>
                      <a:endParaRPr lang="en-US" sz="2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ranklin Gothic Demi Cond" panose="020B0706030402020204" pitchFamily="34" charset="0"/>
                        </a:rPr>
                        <a:t>CASA</a:t>
                      </a:r>
                      <a:endParaRPr lang="en-US" sz="28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Franklin Gothic Demi Cond" panose="020B0706030402020204" pitchFamily="34" charset="0"/>
                        </a:rPr>
                        <a:t>Net Demand and Time Liabilities (NDTL)</a:t>
                      </a:r>
                      <a:endParaRPr lang="en-US" sz="2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ranklin Gothic Demi Cond" panose="020B0706030402020204" pitchFamily="34" charset="0"/>
                        </a:rPr>
                        <a:t>+100</a:t>
                      </a:r>
                      <a:r>
                        <a:rPr lang="en-US" sz="2800" baseline="0" dirty="0" smtClean="0">
                          <a:latin typeface="Franklin Gothic Demi Cond" panose="020B0706030402020204" pitchFamily="34" charset="0"/>
                        </a:rPr>
                        <a:t> cr.</a:t>
                      </a:r>
                      <a:endParaRPr lang="en-US" sz="28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Franklin Gothic Demi Cond" panose="020B0706030402020204" pitchFamily="34" charset="0"/>
                        </a:rPr>
                        <a:t>Reserve</a:t>
                      </a:r>
                      <a:endParaRPr lang="en-US" sz="20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ranklin Gothic Demi Cond" panose="020B0706030402020204" pitchFamily="34" charset="0"/>
                        </a:rPr>
                        <a:t>CRR</a:t>
                      </a:r>
                      <a:endParaRPr lang="en-US" sz="2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ranklin Gothic Demi Cond" panose="020B0706030402020204" pitchFamily="34" charset="0"/>
                        </a:rPr>
                        <a:t>(-) 4 [no</a:t>
                      </a:r>
                      <a:r>
                        <a:rPr lang="en-US" sz="2800" baseline="0" dirty="0" smtClean="0">
                          <a:latin typeface="Franklin Gothic Demi Cond" panose="020B0706030402020204" pitchFamily="34" charset="0"/>
                        </a:rPr>
                        <a:t> profit</a:t>
                      </a:r>
                      <a:r>
                        <a:rPr lang="en-US" sz="2800" dirty="0" smtClean="0">
                          <a:latin typeface="Franklin Gothic Demi Cond" panose="020B0706030402020204" pitchFamily="34" charset="0"/>
                        </a:rPr>
                        <a:t>]</a:t>
                      </a:r>
                      <a:endParaRPr lang="en-US" sz="28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ranklin Gothic Demi Cond" panose="020B0706030402020204" pitchFamily="34" charset="0"/>
                        </a:rPr>
                        <a:t>SLR</a:t>
                      </a:r>
                      <a:endParaRPr lang="en-US" sz="2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ranklin Gothic Demi Cond" panose="020B0706030402020204" pitchFamily="34" charset="0"/>
                        </a:rPr>
                        <a:t>(-) 22 [some profit]</a:t>
                      </a:r>
                      <a:endParaRPr lang="en-US" sz="28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ranklin Gothic Demi Cond" panose="020B0706030402020204" pitchFamily="34" charset="0"/>
                        </a:rPr>
                        <a:t>Money left</a:t>
                      </a:r>
                    </a:p>
                    <a:p>
                      <a:r>
                        <a:rPr lang="en-US" sz="2400" dirty="0" smtClean="0">
                          <a:latin typeface="Franklin Gothic Demi Cond" panose="020B0706030402020204" pitchFamily="34" charset="0"/>
                        </a:rPr>
                        <a:t>with bank</a:t>
                      </a:r>
                      <a:endParaRPr lang="en-US" sz="2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ranklin Gothic Demi Cond" panose="020B0706030402020204" pitchFamily="34" charset="0"/>
                        </a:rPr>
                        <a:t>=74</a:t>
                      </a:r>
                      <a:r>
                        <a:rPr lang="en-US" sz="2800" baseline="0" dirty="0" smtClean="0">
                          <a:latin typeface="Franklin Gothic Demi Cond" panose="020B0706030402020204" pitchFamily="34" charset="0"/>
                        </a:rPr>
                        <a:t> cr.</a:t>
                      </a:r>
                      <a:endParaRPr lang="en-US" sz="28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All banks</a:t>
            </a:r>
          </a:p>
          <a:p>
            <a:r>
              <a:rPr lang="en-US" dirty="0" smtClean="0"/>
              <a:t>In Cash, gold, RBI approved securities</a:t>
            </a:r>
          </a:p>
          <a:p>
            <a:r>
              <a:rPr lang="en-US" dirty="0" smtClean="0"/>
              <a:t>Some “profit”.</a:t>
            </a:r>
          </a:p>
          <a:p>
            <a:r>
              <a:rPr lang="en-US" dirty="0" smtClean="0"/>
              <a:t>Right now 22%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4592"/>
            <a:ext cx="10515600" cy="7274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Statutory Liquidity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Fortnight lag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3357" y="2006499"/>
            <a:ext cx="2086466" cy="1754326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Friday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NDTL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100 Cr.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36882" y="2006499"/>
            <a:ext cx="2454111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Friday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90409" y="2006499"/>
            <a:ext cx="2086466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Friday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22339" y="1229115"/>
            <a:ext cx="3675888" cy="990124"/>
          </a:xfrm>
          <a:prstGeom prst="downArrowCallou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Fortnight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1759" y="1229115"/>
            <a:ext cx="3675888" cy="990124"/>
          </a:xfrm>
          <a:prstGeom prst="downArrowCallou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Fortnight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38887" y="2223786"/>
            <a:ext cx="3481632" cy="1838801"/>
          </a:xfrm>
          <a:prstGeom prst="upArrowCallou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4 cr. CRR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22 cr. SLR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cxnSp>
        <p:nvCxnSpPr>
          <p:cNvPr id="14" name="Straight Arrow Connector 13"/>
          <p:cNvCxnSpPr>
            <a:endCxn id="9" idx="1"/>
          </p:cNvCxnSpPr>
          <p:nvPr/>
        </p:nvCxnSpPr>
        <p:spPr>
          <a:xfrm flipV="1">
            <a:off x="2469823" y="2329665"/>
            <a:ext cx="1967059" cy="1225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890993" y="2329665"/>
            <a:ext cx="1577420" cy="541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66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031" y="876004"/>
            <a:ext cx="4893545" cy="32623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457" y="808414"/>
            <a:ext cx="3319931" cy="314842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7 Pillars of Economy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53875"/>
            <a:ext cx="3810000" cy="285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3811375"/>
            <a:ext cx="3810000" cy="187743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2</a:t>
            </a:r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. Banking-Finance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Monetary Policy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Banking Sector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Capital Market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97457" y="3813576"/>
            <a:ext cx="3319931" cy="19389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3</a:t>
            </a: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. </a:t>
            </a:r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Fiscal Policy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Budget, Taxation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Subsidies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Fiscal Deficit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6645" y="3813576"/>
            <a:ext cx="3319931" cy="23698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4. </a:t>
            </a:r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International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BoP, CAD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WTO &amp; other Org.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Policies affecting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GS Mains P2</a:t>
            </a:r>
          </a:p>
        </p:txBody>
      </p:sp>
    </p:spTree>
    <p:extLst>
      <p:ext uri="{BB962C8B-B14F-4D97-AF65-F5344CB8AC3E}">
        <p14:creationId xmlns:p14="http://schemas.microsoft.com/office/powerpoint/2010/main" val="116709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Reserve Ratios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 smtClean="0"/>
              <a:t>What is NDTL?</a:t>
            </a:r>
          </a:p>
          <a:p>
            <a:r>
              <a:rPr lang="en-US" strike="sngStrike" dirty="0" smtClean="0"/>
              <a:t>What are SLR and CRR?</a:t>
            </a:r>
          </a:p>
          <a:p>
            <a:r>
              <a:rPr lang="en-US" dirty="0" smtClean="0"/>
              <a:t>How to use them against inflation &amp; deflation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01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9850"/>
          <a:stretch/>
        </p:blipFill>
        <p:spPr>
          <a:xfrm>
            <a:off x="370362" y="139984"/>
            <a:ext cx="5841902" cy="655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6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/>
          <a:stretch/>
        </p:blipFill>
        <p:spPr>
          <a:xfrm>
            <a:off x="7993929" y="2511464"/>
            <a:ext cx="2332623" cy="1795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418" y="4307198"/>
            <a:ext cx="2338134" cy="156050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93663"/>
            <a:ext cx="10515600" cy="701675"/>
          </a:xfrm>
        </p:spPr>
        <p:txBody>
          <a:bodyPr>
            <a:normAutofit/>
          </a:bodyPr>
          <a:lstStyle/>
          <a:p>
            <a:r>
              <a:rPr lang="en-US" dirty="0" smtClean="0"/>
              <a:t>Cyclic fluctuation: Inflation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853" y="126614"/>
            <a:ext cx="2719515" cy="20396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38" y="126614"/>
            <a:ext cx="2719514" cy="20396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92"/>
            <a:ext cx="2676906" cy="12469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64342" y="2325362"/>
            <a:ext cx="3675888" cy="1200329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CRR, SLR: 0%</a:t>
            </a:r>
          </a:p>
          <a:p>
            <a:pPr algn="ctr"/>
            <a:r>
              <a:rPr lang="en-US" sz="3600" dirty="0">
                <a:latin typeface="Arial Black" panose="020B0A04020102020204" pitchFamily="34" charset="0"/>
              </a:rPr>
              <a:t>Loan: 10</a:t>
            </a:r>
            <a:r>
              <a:rPr lang="en-US" sz="3600" dirty="0" smtClean="0">
                <a:latin typeface="Arial Black" panose="020B0A04020102020204" pitchFamily="34" charset="0"/>
              </a:rPr>
              <a:t>%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3160" y="3696274"/>
            <a:ext cx="4798252" cy="12003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10% of 2 crore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=20 lakh rupees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108" y="5581634"/>
            <a:ext cx="7070103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To combat inflation: REDUCE Money supply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008668" y="2154780"/>
            <a:ext cx="2696066" cy="342685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11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/>
          <a:stretch/>
        </p:blipFill>
        <p:spPr>
          <a:xfrm>
            <a:off x="7993929" y="2511464"/>
            <a:ext cx="2332623" cy="1795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418" y="4307198"/>
            <a:ext cx="2338134" cy="156050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93663"/>
            <a:ext cx="10515600" cy="701675"/>
          </a:xfrm>
        </p:spPr>
        <p:txBody>
          <a:bodyPr>
            <a:normAutofit/>
          </a:bodyPr>
          <a:lstStyle/>
          <a:p>
            <a:r>
              <a:rPr lang="en-US" dirty="0" smtClean="0"/>
              <a:t>Cyclic fluctuation: Inflation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853" y="126614"/>
            <a:ext cx="2719515" cy="20396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38" y="126614"/>
            <a:ext cx="2719514" cy="20396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92"/>
            <a:ext cx="2676906" cy="12469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70722" y="2325362"/>
            <a:ext cx="4069508" cy="1200329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CRR, SLR: </a:t>
            </a:r>
            <a:r>
              <a:rPr lang="en-US" sz="3600" b="1" u="sng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50%</a:t>
            </a:r>
          </a:p>
          <a:p>
            <a:pPr algn="ctr"/>
            <a:r>
              <a:rPr lang="en-US" sz="3600" dirty="0">
                <a:latin typeface="Arial Black" panose="020B0A04020102020204" pitchFamily="34" charset="0"/>
              </a:rPr>
              <a:t>Loan: 10</a:t>
            </a:r>
            <a:r>
              <a:rPr lang="en-US" sz="3600" dirty="0" smtClean="0">
                <a:latin typeface="Arial Black" panose="020B0A04020102020204" pitchFamily="34" charset="0"/>
              </a:rPr>
              <a:t>%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3160" y="3696274"/>
            <a:ext cx="4385258" cy="12003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10% of 1 crore</a:t>
            </a:r>
          </a:p>
          <a:p>
            <a:pPr algn="ctr"/>
            <a: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=10 lakh rupees</a:t>
            </a:r>
            <a:endParaRPr lang="en-US" sz="3600" dirty="0">
              <a:solidFill>
                <a:schemeClr val="accent1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108" y="5581634"/>
            <a:ext cx="7070103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To combat inflation: REDUCE Money supply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008668" y="2154780"/>
            <a:ext cx="2696066" cy="342685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60" y="135055"/>
            <a:ext cx="2031195" cy="203119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58433" y="3910996"/>
            <a:ext cx="4385258" cy="120032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20% of 1 crore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=20 lakh rupees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2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Hike in Bank Loan Interest Rates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240690"/>
            <a:ext cx="367588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10%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2208" y="1368706"/>
            <a:ext cx="367588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20%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" y="2460204"/>
            <a:ext cx="3406140" cy="25546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930" y="2460204"/>
            <a:ext cx="3406140" cy="25546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746" y="2460204"/>
            <a:ext cx="3406140" cy="25546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5033329"/>
            <a:ext cx="3470148" cy="645095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50,000/-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3940" y="5137428"/>
            <a:ext cx="3470148" cy="645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48,000/-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97" y="904881"/>
            <a:ext cx="2098638" cy="15739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665" y="904881"/>
            <a:ext cx="2098638" cy="157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4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Hike in Bank Loan Interest Rates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240690"/>
            <a:ext cx="367588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10%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2208" y="1368706"/>
            <a:ext cx="367588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20%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" y="2460205"/>
            <a:ext cx="2667433" cy="18100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694" y="2460204"/>
            <a:ext cx="2667435" cy="18100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938016"/>
            <a:ext cx="2478024" cy="24780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232" y="3938016"/>
            <a:ext cx="2478024" cy="247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118" y="2460204"/>
            <a:ext cx="2366770" cy="17750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118" y="4270249"/>
            <a:ext cx="2366770" cy="17750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374" y="2475210"/>
            <a:ext cx="1343082" cy="8900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374" y="3380233"/>
            <a:ext cx="1343082" cy="890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375" y="4376492"/>
            <a:ext cx="1343082" cy="10073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374" y="5441752"/>
            <a:ext cx="1343082" cy="100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0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raybromley.com/notes/noteimages/ADAS/inflRealinteres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924" y="161908"/>
            <a:ext cx="8215426" cy="590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7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Inflation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RBI </a:t>
            </a:r>
            <a:r>
              <a:rPr lang="en-US" dirty="0" smtClean="0">
                <a:solidFill>
                  <a:srgbClr val="00B050"/>
                </a:solidFill>
              </a:rPr>
              <a:t>▲</a:t>
            </a:r>
            <a:r>
              <a:rPr lang="en-US" dirty="0" smtClean="0"/>
              <a:t> CRR/SLR</a:t>
            </a:r>
          </a:p>
          <a:p>
            <a:r>
              <a:rPr lang="en-US" dirty="0" smtClean="0"/>
              <a:t>Banks left with less money to lend</a:t>
            </a:r>
          </a:p>
          <a:p>
            <a:r>
              <a:rPr lang="en-US" dirty="0">
                <a:solidFill>
                  <a:srgbClr val="00B050"/>
                </a:solidFill>
              </a:rPr>
              <a:t>▲</a:t>
            </a:r>
            <a:r>
              <a:rPr lang="en-US" dirty="0" smtClean="0"/>
              <a:t> interest rates to keep Profit margin same</a:t>
            </a:r>
          </a:p>
          <a:p>
            <a:r>
              <a:rPr lang="en-US" dirty="0" smtClean="0"/>
              <a:t>People borrow </a:t>
            </a:r>
            <a:r>
              <a:rPr lang="en-US" dirty="0" smtClean="0">
                <a:solidFill>
                  <a:srgbClr val="FF0000"/>
                </a:solidFill>
              </a:rPr>
              <a:t>▼</a:t>
            </a:r>
          </a:p>
          <a:p>
            <a:r>
              <a:rPr lang="en-US" dirty="0" smtClean="0"/>
              <a:t>demand</a:t>
            </a:r>
            <a:r>
              <a:rPr lang="en-US" dirty="0" smtClean="0">
                <a:solidFill>
                  <a:srgbClr val="FF0000"/>
                </a:solidFill>
              </a:rPr>
              <a:t> ▼</a:t>
            </a:r>
          </a:p>
          <a:p>
            <a:r>
              <a:rPr lang="en-US" dirty="0" smtClean="0"/>
              <a:t>Prices </a:t>
            </a:r>
            <a:r>
              <a:rPr lang="en-US" dirty="0" smtClean="0">
                <a:solidFill>
                  <a:srgbClr val="FF0000"/>
                </a:solidFill>
              </a:rPr>
              <a:t>▼</a:t>
            </a:r>
            <a:endParaRPr lang="en-US" dirty="0" smtClean="0"/>
          </a:p>
          <a:p>
            <a:r>
              <a:rPr lang="en-US" dirty="0" smtClean="0"/>
              <a:t>= </a:t>
            </a:r>
            <a:r>
              <a:rPr lang="en-US" u="sng" dirty="0" smtClean="0"/>
              <a:t>Inflation controlled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RBI </a:t>
            </a:r>
            <a:r>
              <a:rPr lang="en-US" dirty="0" smtClean="0">
                <a:solidFill>
                  <a:srgbClr val="FF0000"/>
                </a:solidFill>
              </a:rPr>
              <a:t>▼ </a:t>
            </a:r>
            <a:r>
              <a:rPr lang="en-US" dirty="0" smtClean="0"/>
              <a:t>CRR/SLR</a:t>
            </a:r>
          </a:p>
          <a:p>
            <a:r>
              <a:rPr lang="en-US" dirty="0" smtClean="0"/>
              <a:t>Banks are left with more money</a:t>
            </a:r>
          </a:p>
          <a:p>
            <a:r>
              <a:rPr lang="en-US" dirty="0" smtClean="0"/>
              <a:t>They </a:t>
            </a:r>
            <a:r>
              <a:rPr lang="en-US" dirty="0" smtClean="0">
                <a:solidFill>
                  <a:srgbClr val="FF0000"/>
                </a:solidFill>
              </a:rPr>
              <a:t>▼</a:t>
            </a:r>
            <a:r>
              <a:rPr lang="en-US" dirty="0" smtClean="0"/>
              <a:t> interest rates to get new clients</a:t>
            </a:r>
          </a:p>
          <a:p>
            <a:r>
              <a:rPr lang="en-US" dirty="0" smtClean="0"/>
              <a:t>People borrow </a:t>
            </a:r>
            <a:r>
              <a:rPr lang="en-US" dirty="0">
                <a:solidFill>
                  <a:srgbClr val="00B050"/>
                </a:solidFill>
              </a:rPr>
              <a:t>▲</a:t>
            </a:r>
            <a:endParaRPr lang="en-US" dirty="0" smtClean="0"/>
          </a:p>
          <a:p>
            <a:r>
              <a:rPr lang="en-US" dirty="0" smtClean="0"/>
              <a:t>Demand </a:t>
            </a:r>
            <a:r>
              <a:rPr lang="en-US" dirty="0">
                <a:solidFill>
                  <a:srgbClr val="00B050"/>
                </a:solidFill>
              </a:rPr>
              <a:t>▲</a:t>
            </a:r>
            <a:endParaRPr lang="en-US" dirty="0" smtClean="0"/>
          </a:p>
          <a:p>
            <a:r>
              <a:rPr lang="en-US" dirty="0" smtClean="0"/>
              <a:t>= </a:t>
            </a:r>
            <a:r>
              <a:rPr lang="en-US" u="sng" dirty="0" smtClean="0"/>
              <a:t>Price </a:t>
            </a:r>
            <a:r>
              <a:rPr lang="en-US" u="sng" dirty="0">
                <a:solidFill>
                  <a:srgbClr val="00B050"/>
                </a:solidFill>
              </a:rPr>
              <a:t>▲</a:t>
            </a:r>
            <a:endParaRPr lang="en-US" u="sng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>
          <a:prstGeom prst="roundRect">
            <a:avLst/>
          </a:prstGeom>
        </p:spPr>
        <p:txBody>
          <a:bodyPr/>
          <a:lstStyle/>
          <a:p>
            <a:r>
              <a:rPr lang="en-US" dirty="0" smtClean="0"/>
              <a:t>Deflation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9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353294"/>
              </p:ext>
            </p:extLst>
          </p:nvPr>
        </p:nvGraphicFramePr>
        <p:xfrm>
          <a:off x="838200" y="914400"/>
          <a:ext cx="7010400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b="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 smtClean="0">
                          <a:latin typeface="Franklin Gothic Demi Cond" panose="020B0706030402020204" pitchFamily="34" charset="0"/>
                        </a:rPr>
                        <a:t>Inflation</a:t>
                      </a:r>
                      <a:r>
                        <a:rPr lang="en-US" sz="4400" b="0" baseline="0" dirty="0" smtClean="0">
                          <a:latin typeface="Franklin Gothic Demi Cond" panose="020B0706030402020204" pitchFamily="34" charset="0"/>
                        </a:rPr>
                        <a:t> fight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>
                          <a:latin typeface="Franklin Gothic Demi Cond" panose="020B0706030402020204" pitchFamily="34" charset="0"/>
                        </a:rPr>
                        <a:t>HOW?</a:t>
                      </a:r>
                      <a:endParaRPr lang="en-US" sz="5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>
                          <a:latin typeface="Franklin Gothic Demi Cond" panose="020B0706030402020204" pitchFamily="34" charset="0"/>
                        </a:rPr>
                        <a:t>Tight</a:t>
                      </a:r>
                      <a:r>
                        <a:rPr lang="en-US" sz="5400" baseline="0" dirty="0" smtClean="0">
                          <a:latin typeface="Franklin Gothic Demi Cond" panose="020B0706030402020204" pitchFamily="34" charset="0"/>
                        </a:rPr>
                        <a:t> | </a:t>
                      </a:r>
                      <a:r>
                        <a:rPr lang="en-US" sz="5400" dirty="0" smtClean="0">
                          <a:latin typeface="Franklin Gothic Demi Cond" panose="020B0706030402020204" pitchFamily="34" charset="0"/>
                        </a:rPr>
                        <a:t>Dear</a:t>
                      </a:r>
                      <a:endParaRPr lang="en-US" sz="5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CRR,</a:t>
                      </a:r>
                      <a:r>
                        <a:rPr lang="en-US" sz="6000" baseline="0" dirty="0" smtClean="0">
                          <a:latin typeface="Franklin Gothic Demi Cond" panose="020B0706030402020204" pitchFamily="34" charset="0"/>
                        </a:rPr>
                        <a:t> SLR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 smtClean="0">
                          <a:solidFill>
                            <a:srgbClr val="00B050"/>
                          </a:solidFill>
                        </a:rPr>
                        <a:t>▲▲▲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 smtClean="0">
                          <a:solidFill>
                            <a:srgbClr val="00B050"/>
                          </a:solidFill>
                          <a:latin typeface="Franklin Gothic Demi Cond" panose="020B0706030402020204" pitchFamily="34" charset="0"/>
                        </a:rPr>
                        <a:t>INCREASE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Monetary Policy: Quantitative Tools: Reserve Ratios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9474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353294"/>
              </p:ext>
            </p:extLst>
          </p:nvPr>
        </p:nvGraphicFramePr>
        <p:xfrm>
          <a:off x="838200" y="914400"/>
          <a:ext cx="10515600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b="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 smtClean="0">
                          <a:latin typeface="Franklin Gothic Demi Cond" panose="020B0706030402020204" pitchFamily="34" charset="0"/>
                        </a:rPr>
                        <a:t>Inflation</a:t>
                      </a:r>
                      <a:r>
                        <a:rPr lang="en-US" sz="4400" b="0" baseline="0" dirty="0" smtClean="0">
                          <a:latin typeface="Franklin Gothic Demi Cond" panose="020B0706030402020204" pitchFamily="34" charset="0"/>
                        </a:rPr>
                        <a:t> fight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 smtClean="0">
                          <a:latin typeface="Franklin Gothic Demi Cond" panose="020B0706030402020204" pitchFamily="34" charset="0"/>
                        </a:rPr>
                        <a:t>Deflation fight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>
                          <a:latin typeface="Franklin Gothic Demi Cond" panose="020B0706030402020204" pitchFamily="34" charset="0"/>
                        </a:rPr>
                        <a:t>HOW?</a:t>
                      </a:r>
                      <a:endParaRPr lang="en-US" sz="5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>
                          <a:latin typeface="Franklin Gothic Demi Cond" panose="020B0706030402020204" pitchFamily="34" charset="0"/>
                        </a:rPr>
                        <a:t>Tight</a:t>
                      </a:r>
                      <a:r>
                        <a:rPr lang="en-US" sz="5400" baseline="0" dirty="0" smtClean="0">
                          <a:latin typeface="Franklin Gothic Demi Cond" panose="020B0706030402020204" pitchFamily="34" charset="0"/>
                        </a:rPr>
                        <a:t> | </a:t>
                      </a:r>
                      <a:r>
                        <a:rPr lang="en-US" sz="5400" dirty="0" smtClean="0">
                          <a:latin typeface="Franklin Gothic Demi Cond" panose="020B0706030402020204" pitchFamily="34" charset="0"/>
                        </a:rPr>
                        <a:t>Dear</a:t>
                      </a:r>
                      <a:endParaRPr lang="en-US" sz="5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latin typeface="Franklin Gothic Demi Cond" panose="020B0706030402020204" pitchFamily="34" charset="0"/>
                        </a:rPr>
                        <a:t>Easy</a:t>
                      </a:r>
                      <a:r>
                        <a:rPr lang="en-US" sz="4800" baseline="0" dirty="0" smtClean="0">
                          <a:latin typeface="Franklin Gothic Demi Cond" panose="020B0706030402020204" pitchFamily="34" charset="0"/>
                        </a:rPr>
                        <a:t> | C</a:t>
                      </a:r>
                      <a:r>
                        <a:rPr lang="en-US" sz="4800" dirty="0" smtClean="0">
                          <a:latin typeface="Franklin Gothic Demi Cond" panose="020B0706030402020204" pitchFamily="34" charset="0"/>
                        </a:rPr>
                        <a:t>heap</a:t>
                      </a:r>
                      <a:endParaRPr lang="en-US" sz="48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CRR,</a:t>
                      </a:r>
                      <a:r>
                        <a:rPr lang="en-US" sz="6000" baseline="0" dirty="0" smtClean="0">
                          <a:latin typeface="Franklin Gothic Demi Cond" panose="020B0706030402020204" pitchFamily="34" charset="0"/>
                        </a:rPr>
                        <a:t> SLR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 smtClean="0">
                          <a:solidFill>
                            <a:srgbClr val="00B050"/>
                          </a:solidFill>
                        </a:rPr>
                        <a:t>▲▲▲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 smtClean="0">
                          <a:solidFill>
                            <a:srgbClr val="00B050"/>
                          </a:solidFill>
                          <a:latin typeface="Franklin Gothic Demi Cond" panose="020B0706030402020204" pitchFamily="34" charset="0"/>
                        </a:rPr>
                        <a:t>INCREASE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 smtClean="0">
                          <a:solidFill>
                            <a:srgbClr val="FFC000"/>
                          </a:solidFill>
                          <a:latin typeface="Franklin Gothic Demi Cond" panose="020B0706030402020204" pitchFamily="34" charset="0"/>
                        </a:rPr>
                        <a:t>▼▼▼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 smtClean="0">
                          <a:solidFill>
                            <a:srgbClr val="FFC000"/>
                          </a:solidFill>
                          <a:latin typeface="Franklin Gothic Demi Cond" panose="020B0706030402020204" pitchFamily="34" charset="0"/>
                        </a:rPr>
                        <a:t>DECREASE</a:t>
                      </a:r>
                      <a:endParaRPr lang="en-US" sz="5400" dirty="0">
                        <a:solidFill>
                          <a:srgbClr val="FFC000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Monetary Policy: Quantitative Tools: Reserve Ratios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9148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After economic survey is out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3811375"/>
            <a:ext cx="3810000" cy="187743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5. Sectors of Economy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Agriculture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MSME, Industries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Service sector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97457" y="3813576"/>
            <a:ext cx="3319931" cy="19389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6.Infrastructure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Transport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RUR-URBAN</a:t>
            </a:r>
            <a:endParaRPr 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6645" y="3813576"/>
            <a:ext cx="3319931" cy="19389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7. </a:t>
            </a:r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HRD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Skill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Poverty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Weaker sections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16" y="1049684"/>
            <a:ext cx="3343372" cy="25075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60944"/>
            <a:ext cx="3696093" cy="27720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645" y="1067265"/>
            <a:ext cx="3319931" cy="24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8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Find correct statement(s)?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To combat </a:t>
            </a:r>
            <a:r>
              <a:rPr lang="en-US" dirty="0" smtClean="0">
                <a:solidFill>
                  <a:srgbClr val="FFC000"/>
                </a:solidFill>
              </a:rPr>
              <a:t>inflation</a:t>
            </a:r>
            <a:r>
              <a:rPr lang="en-US" dirty="0" smtClean="0"/>
              <a:t>, RBI should pursue </a:t>
            </a:r>
            <a:r>
              <a:rPr lang="en-US" dirty="0" smtClean="0">
                <a:solidFill>
                  <a:srgbClr val="FFC000"/>
                </a:solidFill>
              </a:rPr>
              <a:t>Cheap</a:t>
            </a:r>
            <a:r>
              <a:rPr lang="en-US" dirty="0" smtClean="0"/>
              <a:t> money policy.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To combat </a:t>
            </a:r>
            <a:r>
              <a:rPr lang="en-US" dirty="0" smtClean="0">
                <a:solidFill>
                  <a:srgbClr val="FFC000"/>
                </a:solidFill>
              </a:rPr>
              <a:t>deflation</a:t>
            </a:r>
            <a:r>
              <a:rPr lang="en-US" dirty="0" smtClean="0"/>
              <a:t>, RBI should </a:t>
            </a:r>
            <a:r>
              <a:rPr lang="en-US" dirty="0" smtClean="0">
                <a:solidFill>
                  <a:srgbClr val="FFC000"/>
                </a:solidFill>
              </a:rPr>
              <a:t>increase</a:t>
            </a:r>
            <a:r>
              <a:rPr lang="en-US" dirty="0" smtClean="0"/>
              <a:t> Statutory liquidity ratio (</a:t>
            </a:r>
            <a:r>
              <a:rPr lang="en-US" dirty="0" smtClean="0">
                <a:solidFill>
                  <a:srgbClr val="FFC000"/>
                </a:solidFill>
              </a:rPr>
              <a:t>SLR</a:t>
            </a:r>
            <a:r>
              <a:rPr lang="en-US" dirty="0" smtClean="0"/>
              <a:t>)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Both A and B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Neither A nor B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Mock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6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Find correct statement(s)?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To combat </a:t>
            </a:r>
            <a:r>
              <a:rPr lang="en-US" dirty="0" smtClean="0">
                <a:solidFill>
                  <a:srgbClr val="FFC000"/>
                </a:solidFill>
              </a:rPr>
              <a:t>inflation</a:t>
            </a:r>
            <a:r>
              <a:rPr lang="en-US" dirty="0" smtClean="0"/>
              <a:t>, RBI should pursue </a:t>
            </a:r>
            <a:r>
              <a:rPr lang="en-US" dirty="0" smtClean="0">
                <a:solidFill>
                  <a:srgbClr val="FFC000"/>
                </a:solidFill>
              </a:rPr>
              <a:t>Cheap</a:t>
            </a:r>
            <a:r>
              <a:rPr lang="en-US" dirty="0" smtClean="0"/>
              <a:t> money policy. (</a:t>
            </a:r>
            <a:r>
              <a:rPr lang="en-US" dirty="0" smtClean="0">
                <a:solidFill>
                  <a:srgbClr val="FF0000"/>
                </a:solidFill>
              </a:rPr>
              <a:t>WRONG: follow DEAR/TIGHT)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To combat </a:t>
            </a:r>
            <a:r>
              <a:rPr lang="en-US" dirty="0" smtClean="0">
                <a:solidFill>
                  <a:srgbClr val="FFC000"/>
                </a:solidFill>
              </a:rPr>
              <a:t>deflation</a:t>
            </a:r>
            <a:r>
              <a:rPr lang="en-US" dirty="0" smtClean="0"/>
              <a:t>, RBI should </a:t>
            </a:r>
            <a:r>
              <a:rPr lang="en-US" dirty="0" smtClean="0">
                <a:solidFill>
                  <a:srgbClr val="FFC000"/>
                </a:solidFill>
              </a:rPr>
              <a:t>increase</a:t>
            </a:r>
            <a:r>
              <a:rPr lang="en-US" dirty="0" smtClean="0"/>
              <a:t> Statutory liquidity ratio (</a:t>
            </a:r>
            <a:r>
              <a:rPr lang="en-US" dirty="0" smtClean="0">
                <a:solidFill>
                  <a:srgbClr val="FFC000"/>
                </a:solidFill>
              </a:rPr>
              <a:t>SLR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FF0000"/>
                </a:solidFill>
              </a:rPr>
              <a:t>(WRONG: should Decrease SLR)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Both A and B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Neither A nor B (</a:t>
            </a:r>
            <a:r>
              <a:rPr lang="en-US" dirty="0" smtClean="0">
                <a:solidFill>
                  <a:srgbClr val="92D050"/>
                </a:solidFill>
              </a:rPr>
              <a:t>Correct Answer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Mock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2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Find </a:t>
            </a:r>
            <a:r>
              <a:rPr lang="en-US" dirty="0" smtClean="0">
                <a:solidFill>
                  <a:srgbClr val="92D050"/>
                </a:solidFill>
              </a:rPr>
              <a:t>incorrect</a:t>
            </a:r>
            <a:r>
              <a:rPr lang="en-US" dirty="0" smtClean="0"/>
              <a:t> statement(s)?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To combat </a:t>
            </a:r>
            <a:r>
              <a:rPr lang="en-US" dirty="0" smtClean="0">
                <a:solidFill>
                  <a:srgbClr val="FFC000"/>
                </a:solidFill>
              </a:rPr>
              <a:t>inflation</a:t>
            </a:r>
            <a:r>
              <a:rPr lang="en-US" dirty="0" smtClean="0"/>
              <a:t>, RBI should pursue </a:t>
            </a:r>
            <a:r>
              <a:rPr lang="en-US" dirty="0" smtClean="0">
                <a:solidFill>
                  <a:srgbClr val="FFC000"/>
                </a:solidFill>
              </a:rPr>
              <a:t>Cheap</a:t>
            </a:r>
            <a:r>
              <a:rPr lang="en-US" dirty="0" smtClean="0"/>
              <a:t> money policy. (</a:t>
            </a:r>
            <a:r>
              <a:rPr lang="en-US" dirty="0" smtClean="0">
                <a:solidFill>
                  <a:srgbClr val="FF0000"/>
                </a:solidFill>
              </a:rPr>
              <a:t>WRONG: follow DEAR/TIGHT)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To combat </a:t>
            </a:r>
            <a:r>
              <a:rPr lang="en-US" dirty="0" smtClean="0">
                <a:solidFill>
                  <a:srgbClr val="FFC000"/>
                </a:solidFill>
              </a:rPr>
              <a:t>deflation</a:t>
            </a:r>
            <a:r>
              <a:rPr lang="en-US" dirty="0" smtClean="0"/>
              <a:t>, RBI should </a:t>
            </a:r>
            <a:r>
              <a:rPr lang="en-US" dirty="0" smtClean="0">
                <a:solidFill>
                  <a:srgbClr val="FFC000"/>
                </a:solidFill>
              </a:rPr>
              <a:t>increase</a:t>
            </a:r>
            <a:r>
              <a:rPr lang="en-US" dirty="0" smtClean="0"/>
              <a:t> Statutory liquidity ratio (</a:t>
            </a:r>
            <a:r>
              <a:rPr lang="en-US" dirty="0" smtClean="0">
                <a:solidFill>
                  <a:srgbClr val="FFC000"/>
                </a:solidFill>
              </a:rPr>
              <a:t>SLR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FF0000"/>
                </a:solidFill>
              </a:rPr>
              <a:t>(WRONG: should Decrease SLR)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Both A </a:t>
            </a:r>
            <a:r>
              <a:rPr lang="en-US" dirty="0"/>
              <a:t>and B (</a:t>
            </a:r>
            <a:r>
              <a:rPr lang="en-US" dirty="0">
                <a:solidFill>
                  <a:srgbClr val="92D050"/>
                </a:solidFill>
              </a:rPr>
              <a:t>Correct Answer</a:t>
            </a:r>
            <a:r>
              <a:rPr lang="en-US" dirty="0"/>
              <a:t>)</a:t>
            </a:r>
            <a:endParaRPr lang="en-US" dirty="0" smtClean="0"/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Neither A nor B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Mock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34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When RBI  increases CRR, It means ___.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RBI will have less money to lend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Government will have less money to spend.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Commercial </a:t>
            </a:r>
            <a:r>
              <a:rPr lang="en-US" dirty="0"/>
              <a:t>banks will have </a:t>
            </a:r>
            <a:r>
              <a:rPr lang="en-US" dirty="0" smtClean="0"/>
              <a:t>more money </a:t>
            </a:r>
            <a:r>
              <a:rPr lang="en-US" dirty="0"/>
              <a:t>to </a:t>
            </a:r>
            <a:r>
              <a:rPr lang="en-US" dirty="0" smtClean="0"/>
              <a:t>lend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Commercial banks will have less money to </a:t>
            </a:r>
            <a:r>
              <a:rPr lang="en-US" dirty="0" smtClean="0"/>
              <a:t>lend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Mock Question UPSC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2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When RBI announces an increase of Cash reserve ratio, what does it mean?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RBI will have less money to lend (</a:t>
            </a:r>
            <a:r>
              <a:rPr lang="en-US" dirty="0" smtClean="0">
                <a:solidFill>
                  <a:srgbClr val="FF0000"/>
                </a:solidFill>
              </a:rPr>
              <a:t>irrelevant</a:t>
            </a:r>
            <a:r>
              <a:rPr lang="en-US" dirty="0" smtClean="0"/>
              <a:t>)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Union government will have less money to spend. (</a:t>
            </a:r>
            <a:r>
              <a:rPr lang="en-US" dirty="0" smtClean="0">
                <a:solidFill>
                  <a:srgbClr val="FF0000"/>
                </a:solidFill>
              </a:rPr>
              <a:t>irrelevant</a:t>
            </a:r>
            <a:r>
              <a:rPr lang="en-US" dirty="0" smtClean="0"/>
              <a:t>)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Commercial </a:t>
            </a:r>
            <a:r>
              <a:rPr lang="en-US" dirty="0"/>
              <a:t>banks will have </a:t>
            </a:r>
            <a:r>
              <a:rPr lang="en-US" dirty="0" smtClean="0"/>
              <a:t>more money </a:t>
            </a:r>
            <a:r>
              <a:rPr lang="en-US" dirty="0"/>
              <a:t>to </a:t>
            </a:r>
            <a:r>
              <a:rPr lang="en-US" dirty="0" smtClean="0"/>
              <a:t>lend (</a:t>
            </a:r>
            <a:r>
              <a:rPr lang="en-US" dirty="0" smtClean="0">
                <a:solidFill>
                  <a:srgbClr val="FF0000"/>
                </a:solidFill>
              </a:rPr>
              <a:t>wrong. Reverse will happen</a:t>
            </a:r>
            <a:r>
              <a:rPr lang="en-US" dirty="0" smtClean="0"/>
              <a:t>)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Commercial banks will have less money to </a:t>
            </a:r>
            <a:r>
              <a:rPr lang="en-US" dirty="0" smtClean="0"/>
              <a:t>lend </a:t>
            </a:r>
            <a:r>
              <a:rPr lang="en-US" dirty="0" smtClean="0">
                <a:solidFill>
                  <a:srgbClr val="92D050"/>
                </a:solidFill>
              </a:rPr>
              <a:t>(right)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Mock Question UPSC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1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2340737"/>
              </p:ext>
            </p:extLst>
          </p:nvPr>
        </p:nvGraphicFramePr>
        <p:xfrm>
          <a:off x="304800" y="245096"/>
          <a:ext cx="11061539" cy="64659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3599"/>
                <a:gridCol w="1656648"/>
                <a:gridCol w="1220163"/>
                <a:gridCol w="1220163"/>
                <a:gridCol w="1220163"/>
                <a:gridCol w="1371411"/>
                <a:gridCol w="1220163"/>
                <a:gridCol w="1239229"/>
              </a:tblGrid>
              <a:tr h="10027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 smtClean="0">
                          <a:latin typeface="Franklin Gothic Demi Cond" panose="020B0706030402020204" pitchFamily="34" charset="0"/>
                        </a:rPr>
                        <a:t>Bi-monthly</a:t>
                      </a:r>
                      <a:endParaRPr lang="en-US" sz="36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>
                          <a:latin typeface="Franklin Gothic Demi Cond" panose="020B0706030402020204" pitchFamily="34" charset="0"/>
                        </a:rPr>
                        <a:t>2014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 smtClean="0">
                          <a:latin typeface="Franklin Gothic Demi Cond" panose="020B0706030402020204" pitchFamily="34" charset="0"/>
                        </a:rPr>
                        <a:t>Bank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 smtClean="0">
                          <a:latin typeface="Franklin Gothic Demi Cond" panose="020B0706030402020204" pitchFamily="34" charset="0"/>
                        </a:rPr>
                        <a:t>Rate</a:t>
                      </a:r>
                      <a:endParaRPr lang="en-US" sz="36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>
                          <a:latin typeface="Franklin Gothic Demi Cond" panose="020B0706030402020204" pitchFamily="34" charset="0"/>
                        </a:rPr>
                        <a:t>MSF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>
                          <a:latin typeface="Franklin Gothic Demi Cond" panose="020B0706030402020204" pitchFamily="34" charset="0"/>
                        </a:rPr>
                        <a:t>Repo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 smtClean="0">
                          <a:latin typeface="Franklin Gothic Demi Cond" panose="020B0706030402020204" pitchFamily="34" charset="0"/>
                        </a:rPr>
                        <a:t>RR</a:t>
                      </a:r>
                      <a:endParaRPr lang="en-US" sz="36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>
                          <a:latin typeface="Franklin Gothic Demi Cond" panose="020B0706030402020204" pitchFamily="34" charset="0"/>
                        </a:rPr>
                        <a:t>SLR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>
                          <a:latin typeface="Franklin Gothic Demi Cond" panose="020B0706030402020204" pitchFamily="34" charset="0"/>
                        </a:rPr>
                        <a:t>CRR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755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>
                          <a:latin typeface="Franklin Gothic Demi Cond" panose="020B0706030402020204" pitchFamily="34" charset="0"/>
                        </a:rPr>
                        <a:t>first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latin typeface="Franklin Gothic Demi Cond" panose="020B0706030402020204" pitchFamily="34" charset="0"/>
                        </a:rPr>
                        <a:t>April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23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55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>
                          <a:latin typeface="Franklin Gothic Demi Cond" panose="020B0706030402020204" pitchFamily="34" charset="0"/>
                        </a:rPr>
                        <a:t>second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latin typeface="Franklin Gothic Demi Cond" panose="020B0706030402020204" pitchFamily="34" charset="0"/>
                        </a:rPr>
                        <a:t>June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22.5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55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>
                          <a:latin typeface="Franklin Gothic Demi Cond" panose="020B0706030402020204" pitchFamily="34" charset="0"/>
                        </a:rPr>
                        <a:t>third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latin typeface="Franklin Gothic Demi Cond" panose="020B0706030402020204" pitchFamily="34" charset="0"/>
                        </a:rPr>
                        <a:t>August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22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55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>
                          <a:latin typeface="Franklin Gothic Demi Cond" panose="020B0706030402020204" pitchFamily="34" charset="0"/>
                        </a:rPr>
                        <a:t>fourth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Sep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22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55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 smtClean="0">
                          <a:latin typeface="Franklin Gothic Demi Cond" panose="020B0706030402020204" pitchFamily="34" charset="0"/>
                        </a:rPr>
                        <a:t>Fifth</a:t>
                      </a:r>
                      <a:endParaRPr lang="en-US" sz="36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latin typeface="Franklin Gothic Demi Cond" panose="020B0706030402020204" pitchFamily="34" charset="0"/>
                        </a:rPr>
                        <a:t>Dec</a:t>
                      </a:r>
                      <a:endParaRPr lang="en-US" sz="36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22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55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 err="1" smtClean="0">
                          <a:latin typeface="Franklin Gothic Demi Cond" panose="020B0706030402020204" pitchFamily="34" charset="0"/>
                        </a:rPr>
                        <a:t>Surprize</a:t>
                      </a:r>
                      <a:endParaRPr lang="en-US" sz="36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15/1/15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22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4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755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 smtClean="0">
                          <a:latin typeface="Franklin Gothic Demi Cond" panose="020B0706030402020204" pitchFamily="34" charset="0"/>
                        </a:rPr>
                        <a:t>Sixth</a:t>
                      </a:r>
                      <a:endParaRPr lang="en-US" sz="36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latin typeface="Franklin Gothic Demi Cond" panose="020B0706030402020204" pitchFamily="34" charset="0"/>
                        </a:rPr>
                        <a:t>3Feb,15</a:t>
                      </a:r>
                      <a:endParaRPr lang="en-US" sz="36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48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Reserve Ratios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75" y="910573"/>
            <a:ext cx="2877976" cy="2460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/>
          <a:stretch/>
        </p:blipFill>
        <p:spPr>
          <a:xfrm>
            <a:off x="9797744" y="2367172"/>
            <a:ext cx="2153507" cy="16578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99679"/>
            <a:ext cx="2613576" cy="17423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744" y="927440"/>
            <a:ext cx="2157174" cy="14397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94935"/>
            <a:ext cx="2582944" cy="17047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44150" y="3346237"/>
            <a:ext cx="2734826" cy="895826"/>
          </a:xfrm>
          <a:prstGeom prst="downArrowCallou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SLR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03" y="4111598"/>
            <a:ext cx="2119252" cy="14359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5" y="4111598"/>
            <a:ext cx="2157928" cy="16170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700777" y="4006766"/>
            <a:ext cx="3446107" cy="2419945"/>
          </a:xfrm>
          <a:prstGeom prst="round2Same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RBI </a:t>
            </a:r>
          </a:p>
          <a:p>
            <a:r>
              <a:rPr lang="en-US" sz="2400" dirty="0" smtClean="0">
                <a:latin typeface="Arial Black" panose="020B0A04020102020204" pitchFamily="34" charset="0"/>
              </a:rPr>
              <a:t>Reduced SLR</a:t>
            </a:r>
          </a:p>
          <a:p>
            <a:r>
              <a:rPr lang="en-US" sz="2400" dirty="0" smtClean="0">
                <a:latin typeface="Arial Black" panose="020B0A04020102020204" pitchFamily="34" charset="0"/>
              </a:rPr>
              <a:t>To flow money in</a:t>
            </a:r>
          </a:p>
          <a:p>
            <a:r>
              <a:rPr lang="en-US" sz="2400" dirty="0" smtClean="0">
                <a:latin typeface="Arial Black" panose="020B0A04020102020204" pitchFamily="34" charset="0"/>
              </a:rPr>
              <a:t>Productive sectors of Economy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682" y="4111598"/>
            <a:ext cx="2157928" cy="1617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1499" y="5547499"/>
            <a:ext cx="5542151" cy="1129308"/>
          </a:xfrm>
          <a:prstGeom prst="round2Same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Promised fiscal consolidation</a:t>
            </a:r>
            <a:endParaRPr lang="en-US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65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37596542"/>
              </p:ext>
            </p:extLst>
          </p:nvPr>
        </p:nvGraphicFramePr>
        <p:xfrm>
          <a:off x="164592" y="1939014"/>
          <a:ext cx="11742408" cy="3582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92891" y="4852803"/>
            <a:ext cx="7485165" cy="1940957"/>
          </a:xfrm>
          <a:prstGeom prst="wedgeRoundRectCallout">
            <a:avLst>
              <a:gd name="adj1" fmla="val 15702"/>
              <a:gd name="adj2" fmla="val -78951"/>
              <a:gd name="adj3" fmla="val 16667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36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Banks have to keep this much in cash, gold, G-sec &amp; other RBI approved securities. Profit? YES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04496" y="306079"/>
            <a:ext cx="5525988" cy="1940957"/>
          </a:xfrm>
          <a:prstGeom prst="wedgeRoundRectCallout">
            <a:avLst>
              <a:gd name="adj1" fmla="val 27764"/>
              <a:gd name="adj2" fmla="val 86302"/>
              <a:gd name="adj3" fmla="val 16667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36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Have to set aside this much cash in reserve.</a:t>
            </a:r>
          </a:p>
          <a:p>
            <a:pPr marL="0" lvl="1"/>
            <a:r>
              <a:rPr lang="en-US" sz="36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Profit? NO!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9" y="5733288"/>
            <a:ext cx="3255065" cy="8202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5689" y="306079"/>
            <a:ext cx="5275807" cy="783193"/>
          </a:xfrm>
          <a:prstGeom prst="wedgeRoundRectCallout">
            <a:avLst>
              <a:gd name="adj1" fmla="val 741"/>
              <a:gd name="adj2" fmla="val 1190"/>
              <a:gd name="adj3" fmla="val 16667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Both counted on NDTL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3340" y="1089272"/>
            <a:ext cx="3003948" cy="895826"/>
          </a:xfrm>
          <a:prstGeom prst="upArrowCallou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2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TIME(FDRD)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30808" y="1089271"/>
            <a:ext cx="3003948" cy="895826"/>
          </a:xfrm>
          <a:prstGeom prst="upArrowCallou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2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Demand (CASA)</a:t>
            </a:r>
          </a:p>
        </p:txBody>
      </p:sp>
    </p:spTree>
    <p:extLst>
      <p:ext uri="{BB962C8B-B14F-4D97-AF65-F5344CB8AC3E}">
        <p14:creationId xmlns:p14="http://schemas.microsoft.com/office/powerpoint/2010/main" val="222413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9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Monetary Policy</a:t>
            </a:r>
            <a:br>
              <a:rPr lang="en-US" dirty="0" smtClean="0"/>
            </a:br>
            <a:r>
              <a:rPr lang="en-US" dirty="0" smtClean="0"/>
              <a:t>Quantitative tools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body" idx="1"/>
          </p:nvPr>
        </p:nvSpPr>
        <p:spPr>
          <a:xfrm>
            <a:off x="838200" y="2921000"/>
            <a:ext cx="10515600" cy="3168651"/>
          </a:xfrm>
        </p:spPr>
        <p:txBody>
          <a:bodyPr>
            <a:normAutofit lnSpcReduction="10000"/>
          </a:bodyPr>
          <a:lstStyle/>
          <a:p>
            <a:r>
              <a:rPr lang="en-US" sz="7200" strike="sngStrike" dirty="0" smtClean="0">
                <a:solidFill>
                  <a:srgbClr val="FF0000"/>
                </a:solidFill>
              </a:rPr>
              <a:t>Reserve Ratio (CRR, SLR)</a:t>
            </a:r>
          </a:p>
          <a:p>
            <a:r>
              <a:rPr lang="en-US" sz="7200" dirty="0" smtClean="0"/>
              <a:t>Open Market operation (OMO)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23033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" y="2186787"/>
            <a:ext cx="3789235" cy="359348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Government securities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692" y="2186787"/>
            <a:ext cx="4791308" cy="35934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429" y="3898962"/>
            <a:ext cx="1963102" cy="18813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35" y="3982555"/>
            <a:ext cx="2396951" cy="179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2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CSAT, CAPF, CDS</a:t>
            </a:r>
          </a:p>
          <a:p>
            <a:r>
              <a:rPr lang="en-US" dirty="0" smtClean="0"/>
              <a:t>RBI –Grade “B” Officer Mains</a:t>
            </a:r>
          </a:p>
          <a:p>
            <a:r>
              <a:rPr lang="en-US" dirty="0" smtClean="0"/>
              <a:t>GPSC Mains GS-Economy; similar state service exams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 #1: 7 Pillar focus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9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007935"/>
            <a:ext cx="2916936" cy="2916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Inflation: Open Market Ops.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03541"/>
            <a:ext cx="3550920" cy="2663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924871"/>
            <a:ext cx="1353312" cy="1014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216" y="3924871"/>
            <a:ext cx="1399794" cy="10498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66731"/>
            <a:ext cx="1685544" cy="16153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32" y="3566731"/>
            <a:ext cx="1685544" cy="16153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25570" y="5514832"/>
            <a:ext cx="9736740" cy="715089"/>
          </a:xfrm>
          <a:prstGeom prst="wedgeRoundRectCallout">
            <a:avLst>
              <a:gd name="adj1" fmla="val 23302"/>
              <a:gd name="adj2" fmla="val -146423"/>
              <a:gd name="adj3" fmla="val 16667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36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To combat inflation, RBI has to reduce money supply</a:t>
            </a:r>
          </a:p>
        </p:txBody>
      </p:sp>
    </p:spTree>
    <p:extLst>
      <p:ext uri="{BB962C8B-B14F-4D97-AF65-F5344CB8AC3E}">
        <p14:creationId xmlns:p14="http://schemas.microsoft.com/office/powerpoint/2010/main" val="286523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Inflation: Open Market Ops.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03541"/>
            <a:ext cx="3550920" cy="2663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007935"/>
            <a:ext cx="2916936" cy="2916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496" y="4248402"/>
            <a:ext cx="1563624" cy="1172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70" y="3696842"/>
            <a:ext cx="1657350" cy="1243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66731"/>
            <a:ext cx="1685544" cy="16153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712" y="3924871"/>
            <a:ext cx="1685544" cy="16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9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724" y="3255821"/>
            <a:ext cx="2879547" cy="11952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would banks bother with OMO?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95" y="795523"/>
            <a:ext cx="2877976" cy="2460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/>
          <a:stretch/>
        </p:blipFill>
        <p:spPr>
          <a:xfrm>
            <a:off x="8428623" y="1439654"/>
            <a:ext cx="3773864" cy="29052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4905"/>
            <a:ext cx="3728615" cy="2485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36" y="4344905"/>
            <a:ext cx="3782780" cy="25246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4019"/>
            <a:ext cx="3728615" cy="24608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1571" y="3840339"/>
            <a:ext cx="3675888" cy="646331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Depositors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16565" y="3840340"/>
            <a:ext cx="3675888" cy="646331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Borrowers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46553" y="4315889"/>
            <a:ext cx="3675888" cy="2062103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Idle money</a:t>
            </a:r>
          </a:p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=LOSS MAKING</a:t>
            </a:r>
          </a:p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Must invest</a:t>
            </a:r>
          </a:p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G-Sec: 8%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8836" y="911843"/>
            <a:ext cx="3675888" cy="1283910"/>
          </a:xfrm>
          <a:prstGeom prst="leftArrow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Pay 0-4-9%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32045" y="911843"/>
            <a:ext cx="4457695" cy="1283910"/>
          </a:xfrm>
          <a:prstGeom prst="leftArrow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Pay 10-15-18%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0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Liquidity / money supply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84" y="903541"/>
            <a:ext cx="3550920" cy="2663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668" y="962128"/>
            <a:ext cx="1805139" cy="1805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34" y="4271243"/>
            <a:ext cx="1563624" cy="11727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03777"/>
            <a:ext cx="1852522" cy="11173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22" y="3303777"/>
            <a:ext cx="1852522" cy="11173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22" y="4519835"/>
            <a:ext cx="1852522" cy="11173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19835"/>
            <a:ext cx="1852522" cy="11173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35893"/>
            <a:ext cx="1852522" cy="11173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22" y="5740606"/>
            <a:ext cx="1852522" cy="11173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34" y="3003213"/>
            <a:ext cx="1563624" cy="11727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34" y="5511467"/>
            <a:ext cx="1563624" cy="11727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12" y="2980372"/>
            <a:ext cx="1563624" cy="117271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12" y="4271243"/>
            <a:ext cx="1563624" cy="11727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12" y="5515717"/>
            <a:ext cx="1563624" cy="117271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690722" y="580788"/>
            <a:ext cx="3675888" cy="1283910"/>
          </a:xfrm>
          <a:prstGeom prst="leftArrow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decreased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99912" y="943521"/>
            <a:ext cx="3675888" cy="646331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082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Increased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2713" y="1624912"/>
            <a:ext cx="9070289" cy="510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5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3096384"/>
              </p:ext>
            </p:extLst>
          </p:nvPr>
        </p:nvGraphicFramePr>
        <p:xfrm>
          <a:off x="838200" y="0"/>
          <a:ext cx="7010400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Quant. Tool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Inflation</a:t>
                      </a:r>
                      <a:r>
                        <a:rPr lang="en-US" sz="4400" baseline="0" dirty="0" smtClean="0">
                          <a:latin typeface="Franklin Gothic Demi Cond" panose="020B0706030402020204" pitchFamily="34" charset="0"/>
                        </a:rPr>
                        <a:t> fight</a:t>
                      </a:r>
                    </a:p>
                    <a:p>
                      <a:pPr algn="ctr"/>
                      <a:r>
                        <a:rPr lang="en-US" sz="4400" baseline="0" dirty="0" smtClean="0">
                          <a:latin typeface="Franklin Gothic Demi Cond" panose="020B0706030402020204" pitchFamily="34" charset="0"/>
                        </a:rPr>
                        <a:t>Tight/dear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CRR,</a:t>
                      </a:r>
                      <a:r>
                        <a:rPr lang="en-US" sz="6000" baseline="0" dirty="0" smtClean="0">
                          <a:latin typeface="Franklin Gothic Demi Cond" panose="020B0706030402020204" pitchFamily="34" charset="0"/>
                        </a:rPr>
                        <a:t> SLR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Increase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OMO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Sell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92474"/>
            <a:ext cx="38100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5979" y="3792474"/>
            <a:ext cx="6579113" cy="1736646"/>
          </a:xfrm>
          <a:prstGeom prst="wedgeRoundRectCallout">
            <a:avLst>
              <a:gd name="adj1" fmla="val -70409"/>
              <a:gd name="adj2" fmla="val -13494"/>
              <a:gd name="adj3" fmla="val 16667"/>
            </a:avLst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To fight inflation,</a:t>
            </a:r>
          </a:p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I’ve to decrease money supply from the system</a:t>
            </a:r>
            <a:endParaRPr lang="en-US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0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0"/>
          <a:ext cx="10515600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Quant. Tool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Inflation</a:t>
                      </a:r>
                      <a:r>
                        <a:rPr lang="en-US" sz="4400" baseline="0" dirty="0" smtClean="0">
                          <a:latin typeface="Franklin Gothic Demi Cond" panose="020B0706030402020204" pitchFamily="34" charset="0"/>
                        </a:rPr>
                        <a:t> fight</a:t>
                      </a:r>
                    </a:p>
                    <a:p>
                      <a:pPr algn="ctr"/>
                      <a:r>
                        <a:rPr lang="en-US" sz="4400" baseline="0" dirty="0" smtClean="0">
                          <a:latin typeface="Franklin Gothic Demi Cond" panose="020B0706030402020204" pitchFamily="34" charset="0"/>
                        </a:rPr>
                        <a:t>Tight/dear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Deflation fight</a:t>
                      </a:r>
                    </a:p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Easy/</a:t>
                      </a:r>
                      <a:r>
                        <a:rPr lang="en-US" sz="4400" baseline="0" dirty="0" smtClean="0">
                          <a:latin typeface="Franklin Gothic Demi Cond" panose="020B0706030402020204" pitchFamily="34" charset="0"/>
                        </a:rPr>
                        <a:t> Cheap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CRR,</a:t>
                      </a:r>
                      <a:r>
                        <a:rPr lang="en-US" sz="6000" baseline="0" dirty="0" smtClean="0">
                          <a:latin typeface="Franklin Gothic Demi Cond" panose="020B0706030402020204" pitchFamily="34" charset="0"/>
                        </a:rPr>
                        <a:t> SLR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Increase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Decrease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OMO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Sell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Buy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92474"/>
            <a:ext cx="3810000" cy="285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906" y="3792474"/>
            <a:ext cx="4737434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s.flatworldknowledge.com/cooperecon/cooperecon-fig25_01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52" y="914400"/>
            <a:ext cx="9851295" cy="52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7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In context of Indian Economy, ‘Open Market Operation’ refers to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 smtClean="0"/>
              <a:t>Borrowing by scheduled banks from RBI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 smtClean="0"/>
              <a:t>Lending by commercial banks to industries and trade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 smtClean="0"/>
              <a:t>Purchase and sale of government securities by the RBI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 smtClean="0"/>
              <a:t>None of Above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MCQ (UPSC-2013)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6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In context of Indian Economy, ‘Open Market Operation’ refers to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Borrowing by scheduled banks from RBI (</a:t>
            </a:r>
            <a:r>
              <a:rPr lang="en-US" sz="3600" dirty="0" smtClean="0">
                <a:solidFill>
                  <a:srgbClr val="FF0000"/>
                </a:solidFill>
              </a:rPr>
              <a:t>Repo/Bank</a:t>
            </a:r>
            <a:r>
              <a:rPr lang="en-US" sz="36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Lending by commercial banks to industries and trade (</a:t>
            </a:r>
            <a:r>
              <a:rPr lang="en-US" sz="3600" dirty="0" smtClean="0">
                <a:solidFill>
                  <a:srgbClr val="FF0000"/>
                </a:solidFill>
              </a:rPr>
              <a:t>irrelevant</a:t>
            </a:r>
            <a:r>
              <a:rPr lang="en-US" sz="36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Purchase and sale of government securities by the RBI (</a:t>
            </a:r>
            <a:r>
              <a:rPr lang="en-US" sz="3600" dirty="0" smtClean="0">
                <a:solidFill>
                  <a:srgbClr val="92D050"/>
                </a:solidFill>
              </a:rPr>
              <a:t>RIGHT</a:t>
            </a:r>
            <a:r>
              <a:rPr lang="en-US" sz="36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None of Above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MCQ (UPSC-2013)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2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3229236" cy="5811838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7030A0"/>
                </a:solidFill>
                <a:latin typeface="Franklin Gothic Demi Cond" panose="020B0706030402020204" pitchFamily="34" charset="0"/>
              </a:rPr>
              <a:t>CSAT-2012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Answer Choices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Only 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1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2 and 4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1 and 3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2, 3 and 4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8463" y="365125"/>
            <a:ext cx="8305800" cy="568091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Which of the following will </a:t>
            </a:r>
            <a:r>
              <a:rPr lang="en-US" dirty="0" smtClean="0">
                <a:solidFill>
                  <a:srgbClr val="FF0000"/>
                </a:solidFill>
              </a:rPr>
              <a:t>increase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Money supply in the economy?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Purchase </a:t>
            </a:r>
            <a:r>
              <a:rPr lang="en-US" dirty="0"/>
              <a:t>of government securities from public by central  bank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Deposit of currency in commercial banks by the public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Borrowing by government from the central  bank.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Sale of government securities to the public by central  bank.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1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#2: firefighting sufficient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IBPS: PO/MT, Clerk, Specialist</a:t>
            </a:r>
          </a:p>
          <a:p>
            <a:r>
              <a:rPr lang="en-US"/>
              <a:t>SBI  Clerk/ PO</a:t>
            </a:r>
          </a:p>
          <a:p>
            <a:r>
              <a:rPr lang="en-US" smtClean="0"/>
              <a:t>RBI </a:t>
            </a:r>
            <a:r>
              <a:rPr lang="en-US" dirty="0" smtClean="0"/>
              <a:t>assistant</a:t>
            </a:r>
          </a:p>
          <a:p>
            <a:r>
              <a:rPr lang="en-US" dirty="0" smtClean="0"/>
              <a:t>Insurance AO, Assistants</a:t>
            </a:r>
          </a:p>
          <a:p>
            <a:r>
              <a:rPr lang="en-US" dirty="0" smtClean="0"/>
              <a:t>SSC (</a:t>
            </a:r>
            <a:r>
              <a:rPr lang="en-US" dirty="0" smtClean="0">
                <a:solidFill>
                  <a:srgbClr val="FFC000"/>
                </a:solidFill>
              </a:rPr>
              <a:t>+ theory focus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Banking-finance (Theory current)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Business-GK, PIN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Budget, </a:t>
            </a:r>
            <a:r>
              <a:rPr lang="en-US" dirty="0" smtClean="0"/>
              <a:t>Schemes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rgbClr val="FFC000"/>
                </a:solidFill>
              </a:rPr>
              <a:t>Then focus on </a:t>
            </a:r>
            <a:r>
              <a:rPr lang="en-US" dirty="0" err="1" smtClean="0">
                <a:solidFill>
                  <a:srgbClr val="FFC000"/>
                </a:solidFill>
              </a:rPr>
              <a:t>Maths</a:t>
            </a:r>
            <a:r>
              <a:rPr lang="en-US" dirty="0" smtClean="0">
                <a:solidFill>
                  <a:srgbClr val="FFC000"/>
                </a:solidFill>
              </a:rPr>
              <a:t>-Reasoning-DI-</a:t>
            </a:r>
            <a:r>
              <a:rPr lang="en-US" dirty="0" err="1" smtClean="0">
                <a:solidFill>
                  <a:srgbClr val="FFC000"/>
                </a:solidFill>
              </a:rPr>
              <a:t>english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Focus 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3229236" cy="5811838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7030A0"/>
                </a:solidFill>
                <a:latin typeface="Franklin Gothic Demi Cond" panose="020B0706030402020204" pitchFamily="34" charset="0"/>
              </a:rPr>
              <a:t>CSAT-2012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Answer Choices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Only 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1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strike="sngStrike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2 and 4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1 and 3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strike="sngStrike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2, 3 and 4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8463" y="365125"/>
            <a:ext cx="8305800" cy="56809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Which of the following will </a:t>
            </a:r>
            <a:r>
              <a:rPr lang="en-US" dirty="0" smtClean="0">
                <a:solidFill>
                  <a:srgbClr val="FF0000"/>
                </a:solidFill>
              </a:rPr>
              <a:t>increase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Money supply in the economy?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Purchase </a:t>
            </a:r>
            <a:r>
              <a:rPr lang="en-US" dirty="0"/>
              <a:t>of government securities from public by central  bank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Deposit of currency in commercial banks by the public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Borrowing by government from the central  bank.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Sale of government securities to the public by </a:t>
            </a:r>
            <a:r>
              <a:rPr lang="en-US" strike="sngStrike" dirty="0"/>
              <a:t>central  </a:t>
            </a:r>
            <a:r>
              <a:rPr lang="en-US" strike="sngStrike" dirty="0" smtClean="0"/>
              <a:t>bank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C000"/>
                </a:solidFill>
              </a:rPr>
              <a:t>Bhai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FFC000"/>
                </a:solidFill>
              </a:rPr>
              <a:t>(DECREASES Money supply)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3229236" cy="5811838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7030A0"/>
                </a:solidFill>
                <a:latin typeface="Franklin Gothic Demi Cond" panose="020B0706030402020204" pitchFamily="34" charset="0"/>
              </a:rPr>
              <a:t>CSAT-2012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Answer Choices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Only 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1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strike="sngStrike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2 and 4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1 and 3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strike="sngStrike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2, 3 and </a:t>
            </a:r>
            <a:r>
              <a:rPr lang="en-US" sz="4000" strike="sngStrike" dirty="0" smtClean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4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C00000"/>
                </a:solidFill>
                <a:latin typeface="Franklin Gothic Demi Cond" panose="020B0706030402020204" pitchFamily="34" charset="0"/>
              </a:rPr>
              <a:t>Test series “A”, Q77, </a:t>
            </a:r>
            <a:r>
              <a:rPr lang="en-US" sz="4000" dirty="0" err="1">
                <a:solidFill>
                  <a:srgbClr val="C00000"/>
                </a:solidFill>
                <a:latin typeface="Franklin Gothic Demi Cond" panose="020B0706030402020204" pitchFamily="34" charset="0"/>
              </a:rPr>
              <a:t>Ans.C</a:t>
            </a:r>
            <a:endParaRPr lang="en-US" sz="4000" dirty="0">
              <a:solidFill>
                <a:srgbClr val="C00000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8463" y="365125"/>
            <a:ext cx="8305800" cy="56809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Which of the following will </a:t>
            </a:r>
            <a:r>
              <a:rPr lang="en-US" dirty="0" smtClean="0">
                <a:solidFill>
                  <a:srgbClr val="FF0000"/>
                </a:solidFill>
              </a:rPr>
              <a:t>increase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Money supply in the economy?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Purchase </a:t>
            </a:r>
            <a:r>
              <a:rPr lang="en-US" dirty="0"/>
              <a:t>of government securities from public by central  </a:t>
            </a:r>
            <a:r>
              <a:rPr lang="en-US" dirty="0" smtClean="0"/>
              <a:t>bank (</a:t>
            </a:r>
            <a:r>
              <a:rPr lang="en-US" dirty="0" smtClean="0">
                <a:solidFill>
                  <a:srgbClr val="92D050"/>
                </a:solidFill>
              </a:rPr>
              <a:t>right</a:t>
            </a:r>
            <a:r>
              <a:rPr lang="en-US" dirty="0" smtClean="0"/>
              <a:t>)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Deposit of currency in commercial banks by the public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Borrowing by government from the central  bank</a:t>
            </a:r>
            <a:r>
              <a:rPr lang="en-US" dirty="0" smtClean="0"/>
              <a:t>. (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Public finance</a:t>
            </a:r>
            <a:r>
              <a:rPr lang="en-US" dirty="0" smtClean="0"/>
              <a:t>)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Sale of government securities to the public by central  </a:t>
            </a:r>
            <a:r>
              <a:rPr lang="en-US" dirty="0" smtClean="0">
                <a:solidFill>
                  <a:schemeClr val="tx1"/>
                </a:solidFill>
              </a:rPr>
              <a:t>bank (DECREASES Money supply)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9917" y="591925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ranklin Gothic Demi Cond" panose="020B0706030402020204" pitchFamily="34" charset="0"/>
              </a:rPr>
              <a:t>1. Skip	2. Attempt 	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87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Monetary Policy</a:t>
            </a:r>
            <a:br>
              <a:rPr lang="en-US" dirty="0" smtClean="0"/>
            </a:br>
            <a:r>
              <a:rPr lang="en-US" dirty="0" smtClean="0"/>
              <a:t>Quantitative tools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948670" cy="3168651"/>
          </a:xfrm>
        </p:spPr>
        <p:txBody>
          <a:bodyPr>
            <a:noAutofit/>
          </a:bodyPr>
          <a:lstStyle/>
          <a:p>
            <a:r>
              <a:rPr lang="en-US" sz="5400" strike="sngStrike" dirty="0" smtClean="0"/>
              <a:t>Reserve Ratio (SLR, CRR)</a:t>
            </a:r>
          </a:p>
          <a:p>
            <a:r>
              <a:rPr lang="en-US" sz="5400" strike="sngStrike" dirty="0" smtClean="0"/>
              <a:t>Open Market operation</a:t>
            </a:r>
          </a:p>
          <a:p>
            <a:r>
              <a:rPr lang="en-US" sz="5400" dirty="0" smtClean="0"/>
              <a:t>Rates: Bank Rate, Repo Rate, MSF, LAF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13975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Bank Rate: Meaning?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71" y="1134808"/>
            <a:ext cx="3550920" cy="2663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007935"/>
            <a:ext cx="2916936" cy="2916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83" y="1930403"/>
            <a:ext cx="1563624" cy="11727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78" y="4183230"/>
            <a:ext cx="1685544" cy="16153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26381" y="1222517"/>
            <a:ext cx="3739238" cy="707886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Long term Loan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3116" y="3092941"/>
            <a:ext cx="3739238" cy="1938992"/>
          </a:xfrm>
          <a:prstGeom prst="leftArrowCallou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Interest rate: 9%</a:t>
            </a:r>
          </a:p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BANK RATE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2354" y="5677750"/>
            <a:ext cx="4780037" cy="707886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Collateral: Nothing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925" y="4183230"/>
            <a:ext cx="1517782" cy="15177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393" y="4159014"/>
            <a:ext cx="1541998" cy="15419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770" y="4137283"/>
            <a:ext cx="1637597" cy="15120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010" y="4137283"/>
            <a:ext cx="1637597" cy="15120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616" y="4137283"/>
            <a:ext cx="1637597" cy="151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65" y="380664"/>
            <a:ext cx="2082836" cy="1562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385" y="380664"/>
            <a:ext cx="1710965" cy="17109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565" y="1942791"/>
            <a:ext cx="3739238" cy="707886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Bank Rate 3%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52602" y="1942790"/>
            <a:ext cx="3739238" cy="707886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Loans 5%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61" y="79822"/>
            <a:ext cx="3782780" cy="25246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372" y="380664"/>
            <a:ext cx="3589569" cy="26921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98003" y="3152937"/>
            <a:ext cx="4470937" cy="2027396"/>
          </a:xfrm>
          <a:prstGeom prst="downArrowCallou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Less demand</a:t>
            </a:r>
          </a:p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Inflation controlled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88193" y="2286114"/>
            <a:ext cx="3739238" cy="707886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Loans 48%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0397" y="2250566"/>
            <a:ext cx="3739238" cy="707886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Bank Rate 36%</a:t>
            </a:r>
          </a:p>
        </p:txBody>
      </p:sp>
    </p:spTree>
    <p:extLst>
      <p:ext uri="{BB962C8B-B14F-4D97-AF65-F5344CB8AC3E}">
        <p14:creationId xmlns:p14="http://schemas.microsoft.com/office/powerpoint/2010/main" val="101972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9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Quant. Tool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Inflation</a:t>
                      </a:r>
                      <a:r>
                        <a:rPr lang="en-US" sz="4400" baseline="0" dirty="0" smtClean="0">
                          <a:latin typeface="Franklin Gothic Demi Cond" panose="020B0706030402020204" pitchFamily="34" charset="0"/>
                        </a:rPr>
                        <a:t> fight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Deflation fight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CRR,</a:t>
                      </a:r>
                      <a:r>
                        <a:rPr lang="en-US" sz="6000" baseline="0" dirty="0" smtClean="0">
                          <a:latin typeface="Franklin Gothic Demi Cond" panose="020B0706030402020204" pitchFamily="34" charset="0"/>
                        </a:rPr>
                        <a:t> SLR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Increase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Decrease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OMO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Sell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Buy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Bank</a:t>
                      </a:r>
                    </a:p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RATE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Increase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Decrease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Monetary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5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Not the main tool to control money supply these days</a:t>
            </a:r>
            <a:r>
              <a:rPr lang="en-US" sz="4800" dirty="0" smtClean="0"/>
              <a:t>.</a:t>
            </a:r>
            <a:endParaRPr lang="en-US" sz="4800" dirty="0"/>
          </a:p>
          <a:p>
            <a:r>
              <a:rPr lang="en-US" sz="4800" dirty="0" smtClean="0"/>
              <a:t>Bank rate is Linked with penal rates:</a:t>
            </a:r>
          </a:p>
          <a:p>
            <a:r>
              <a:rPr lang="en-US" sz="4800" dirty="0" smtClean="0"/>
              <a:t>If CRR, SLR not maintained</a:t>
            </a:r>
            <a:r>
              <a:rPr lang="en-US" sz="4800" dirty="0"/>
              <a:t>:</a:t>
            </a:r>
            <a:endParaRPr lang="en-US" sz="4800" dirty="0" smtClean="0"/>
          </a:p>
          <a:p>
            <a:r>
              <a:rPr lang="en-US" sz="4800" dirty="0" smtClean="0"/>
              <a:t>Penalty= (Bank rate + 3%); 5%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Bank Rate: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3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CRR, SLR Fortnight lag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3357" y="2006499"/>
            <a:ext cx="2086466" cy="1754326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Friday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NDTL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100 Cr.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36882" y="2006499"/>
            <a:ext cx="2454111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Friday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90409" y="2006499"/>
            <a:ext cx="2086466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Friday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22339" y="1229115"/>
            <a:ext cx="3675888" cy="990124"/>
          </a:xfrm>
          <a:prstGeom prst="downArrowCallou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Fortnight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1759" y="1229115"/>
            <a:ext cx="3675888" cy="990124"/>
          </a:xfrm>
          <a:prstGeom prst="downArrowCallou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Fortnight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38887" y="2223786"/>
            <a:ext cx="3481632" cy="1838801"/>
          </a:xfrm>
          <a:prstGeom prst="upArrowCallou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4 cr. CRR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22 cr. SLR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cxnSp>
        <p:nvCxnSpPr>
          <p:cNvPr id="14" name="Straight Arrow Connector 13"/>
          <p:cNvCxnSpPr>
            <a:endCxn id="9" idx="1"/>
          </p:cNvCxnSpPr>
          <p:nvPr/>
        </p:nvCxnSpPr>
        <p:spPr>
          <a:xfrm flipV="1">
            <a:off x="2469823" y="2329665"/>
            <a:ext cx="1967059" cy="1225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890993" y="2329665"/>
            <a:ext cx="1577420" cy="541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04355" y="4062587"/>
            <a:ext cx="6950696" cy="1839158"/>
          </a:xfrm>
          <a:prstGeom prst="round2SameRect">
            <a:avLst/>
          </a:prstGeom>
          <a:solidFill>
            <a:srgbClr val="7030A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Otherwise penalty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Bank Rate + 3%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Bank Rate + 5%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74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250936" y="3411010"/>
            <a:ext cx="3543667" cy="2200989"/>
          </a:xfrm>
          <a:prstGeom prst="leftRight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6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NDTL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17844008"/>
              </p:ext>
            </p:extLst>
          </p:nvPr>
        </p:nvGraphicFramePr>
        <p:xfrm>
          <a:off x="169208" y="850993"/>
          <a:ext cx="11742408" cy="4149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9208" y="614820"/>
            <a:ext cx="3166844" cy="1055608"/>
          </a:xfrm>
          <a:prstGeom prst="wedgeRoundRectCallout">
            <a:avLst>
              <a:gd name="adj1" fmla="val -5057"/>
              <a:gd name="adj2" fmla="val 96345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Long term loan from RBI without collateral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38445" y="5329914"/>
            <a:ext cx="4739611" cy="1328023"/>
          </a:xfrm>
          <a:prstGeom prst="wedgeRoundRectCallout">
            <a:avLst>
              <a:gd name="adj1" fmla="val -10773"/>
              <a:gd name="adj2" fmla="val -167108"/>
              <a:gd name="adj3" fmla="val 16667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4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Banks have to keep this much in cash, gold, G-sec &amp; other RBI approved securities. Some profit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11656" y="306079"/>
            <a:ext cx="4018828" cy="1532334"/>
          </a:xfrm>
          <a:prstGeom prst="wedgeRoundRectCallout">
            <a:avLst>
              <a:gd name="adj1" fmla="val 21105"/>
              <a:gd name="adj2" fmla="val 76235"/>
              <a:gd name="adj3" fmla="val 16667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8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Have to set aside this much cash in reserve. </a:t>
            </a:r>
          </a:p>
          <a:p>
            <a:pPr marL="0" lvl="1"/>
            <a:r>
              <a:rPr lang="en-US" sz="28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No Profit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8" y="6527294"/>
            <a:ext cx="1036842" cy="2612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3008" y="3329987"/>
            <a:ext cx="3941064" cy="2200989"/>
          </a:xfrm>
          <a:prstGeom prst="leftRight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6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LAF</a:t>
            </a:r>
          </a:p>
        </p:txBody>
      </p:sp>
    </p:spTree>
    <p:extLst>
      <p:ext uri="{BB962C8B-B14F-4D97-AF65-F5344CB8AC3E}">
        <p14:creationId xmlns:p14="http://schemas.microsoft.com/office/powerpoint/2010/main" val="229104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Collateral? = Government security.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LAF: Liquidity Adjustment Facility (2000)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008540"/>
              </p:ext>
            </p:extLst>
          </p:nvPr>
        </p:nvGraphicFramePr>
        <p:xfrm>
          <a:off x="914570" y="1772226"/>
          <a:ext cx="8929406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4470"/>
                <a:gridCol w="6094936"/>
              </a:tblGrid>
              <a:tr h="0">
                <a:tc>
                  <a:txBody>
                    <a:bodyPr/>
                    <a:lstStyle/>
                    <a:p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LAF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Short term loans.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Repo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When clients</a:t>
                      </a:r>
                      <a:r>
                        <a:rPr lang="en-US" sz="4400" baseline="0" dirty="0" smtClean="0">
                          <a:latin typeface="Franklin Gothic Demi Cond" panose="020B0706030402020204" pitchFamily="34" charset="0"/>
                        </a:rPr>
                        <a:t> </a:t>
                      </a: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borrow from RBI. 8%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Reverse Repo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When clients deposit money in RBI. 8-1=7%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70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Non-UPSC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8</a:t>
            </a:r>
            <a:r>
              <a:rPr lang="en-US" baseline="30000" dirty="0" smtClean="0">
                <a:solidFill>
                  <a:srgbClr val="FFC000"/>
                </a:solidFill>
              </a:rPr>
              <a:t>th</a:t>
            </a:r>
            <a:r>
              <a:rPr lang="en-US" dirty="0" smtClean="0">
                <a:solidFill>
                  <a:srgbClr val="FFC000"/>
                </a:solidFill>
              </a:rPr>
              <a:t> Pillar: </a:t>
            </a:r>
            <a:r>
              <a:rPr lang="en-US" dirty="0" smtClean="0"/>
              <a:t>Persons in News (PIN), </a:t>
            </a:r>
            <a:r>
              <a:rPr lang="en-US" dirty="0" err="1" smtClean="0"/>
              <a:t>BusinessGK</a:t>
            </a:r>
            <a:endParaRPr lang="en-US" dirty="0" smtClean="0"/>
          </a:p>
          <a:p>
            <a:r>
              <a:rPr lang="en-US" dirty="0" smtClean="0"/>
              <a:t>economy focus on</a:t>
            </a:r>
          </a:p>
          <a:p>
            <a:r>
              <a:rPr lang="en-US" dirty="0" smtClean="0"/>
              <a:t>Facts</a:t>
            </a:r>
          </a:p>
          <a:p>
            <a:r>
              <a:rPr lang="en-US" dirty="0" smtClean="0"/>
              <a:t>Figures</a:t>
            </a:r>
          </a:p>
          <a:p>
            <a:r>
              <a:rPr lang="en-US" dirty="0" smtClean="0"/>
              <a:t>Dates</a:t>
            </a:r>
          </a:p>
          <a:p>
            <a:r>
              <a:rPr lang="en-US" dirty="0" smtClean="0"/>
              <a:t>Names</a:t>
            </a:r>
          </a:p>
          <a:p>
            <a:r>
              <a:rPr lang="en-US" dirty="0"/>
              <a:t>N</a:t>
            </a:r>
            <a:r>
              <a:rPr lang="en-US" dirty="0" smtClean="0"/>
              <a:t>umbers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PIN not asked. Hardly 2-3 MCQs in CSAT-2014</a:t>
            </a:r>
          </a:p>
          <a:p>
            <a:r>
              <a:rPr lang="en-US" dirty="0" smtClean="0"/>
              <a:t>Economy Focus on</a:t>
            </a:r>
          </a:p>
          <a:p>
            <a:r>
              <a:rPr lang="en-US" dirty="0" smtClean="0"/>
              <a:t>Principles, Definitions</a:t>
            </a:r>
          </a:p>
          <a:p>
            <a:r>
              <a:rPr lang="en-US" dirty="0"/>
              <a:t>Cause-consequence</a:t>
            </a:r>
          </a:p>
          <a:p>
            <a:r>
              <a:rPr lang="en-US" dirty="0" smtClean="0"/>
              <a:t>Jurisdiction,</a:t>
            </a:r>
            <a:r>
              <a:rPr lang="en-US" dirty="0"/>
              <a:t> features</a:t>
            </a:r>
            <a:endParaRPr lang="en-US" dirty="0" smtClean="0"/>
          </a:p>
          <a:p>
            <a:r>
              <a:rPr lang="en-US" dirty="0" smtClean="0"/>
              <a:t>Pro-Anti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UPSC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85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71" y="1169532"/>
            <a:ext cx="3550920" cy="26631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Repo Rate: Meaning?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71" y="1134808"/>
            <a:ext cx="3550920" cy="2663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007935"/>
            <a:ext cx="2916936" cy="2916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004" y="4309784"/>
            <a:ext cx="1563624" cy="11727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50" y="4088487"/>
            <a:ext cx="1685544" cy="16153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50691" y="2262925"/>
            <a:ext cx="3739238" cy="707886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100 crore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66183" y="4021390"/>
            <a:ext cx="5219616" cy="1938992"/>
          </a:xfrm>
          <a:prstGeom prst="homePlate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SBI to Repurchase</a:t>
            </a:r>
          </a:p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@108 Cr.</a:t>
            </a:r>
          </a:p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After 7 days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9929" y="5482502"/>
            <a:ext cx="3928761" cy="1323439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Collateral: G-Sec</a:t>
            </a:r>
          </a:p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But not from SLR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8200" y="827790"/>
            <a:ext cx="3512491" cy="707886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Repo Rate 8%</a:t>
            </a:r>
          </a:p>
        </p:txBody>
      </p:sp>
    </p:spTree>
    <p:extLst>
      <p:ext uri="{BB962C8B-B14F-4D97-AF65-F5344CB8AC3E}">
        <p14:creationId xmlns:p14="http://schemas.microsoft.com/office/powerpoint/2010/main" val="234500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12" y="603315"/>
            <a:ext cx="10792643" cy="6070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178" y="4091241"/>
            <a:ext cx="2184822" cy="20173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80502" y="137504"/>
            <a:ext cx="3928761" cy="175432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6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Bank can’t use these G-sec to borrow under Repo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634194" y="1762812"/>
            <a:ext cx="1244929" cy="217759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LAF (Repo)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Minimum 5 </a:t>
            </a:r>
            <a:r>
              <a:rPr lang="en-US" dirty="0" err="1" smtClean="0"/>
              <a:t>cr</a:t>
            </a:r>
            <a:endParaRPr lang="en-US" dirty="0" smtClean="0"/>
          </a:p>
          <a:p>
            <a:r>
              <a:rPr lang="en-US" dirty="0" smtClean="0"/>
              <a:t>All clients eligible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Central </a:t>
            </a:r>
            <a:r>
              <a:rPr lang="en-US" dirty="0" smtClean="0"/>
              <a:t>&amp; State </a:t>
            </a:r>
            <a:r>
              <a:rPr lang="en-US" dirty="0"/>
              <a:t>Government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All Banks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NBFI (LIC, UTI)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1 cr.</a:t>
            </a:r>
          </a:p>
          <a:p>
            <a:r>
              <a:rPr lang="en-US" dirty="0"/>
              <a:t>Only scheduled commercial banks can bid</a:t>
            </a:r>
            <a:r>
              <a:rPr lang="en-US" dirty="0" smtClean="0"/>
              <a:t>. </a:t>
            </a:r>
          </a:p>
          <a:p>
            <a:r>
              <a:rPr lang="en-US" dirty="0" smtClean="0"/>
              <a:t>Paid up cap. 5l, protect interest of depositors=&gt; RBI Act 1934, 2</a:t>
            </a:r>
            <a:r>
              <a:rPr lang="en-US" baseline="30000" dirty="0" smtClean="0"/>
              <a:t>nd</a:t>
            </a:r>
            <a:r>
              <a:rPr lang="en-US" dirty="0" smtClean="0"/>
              <a:t> Sch.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</p:spPr>
        <p:txBody>
          <a:bodyPr/>
          <a:lstStyle/>
          <a:p>
            <a:r>
              <a:rPr lang="en-US" dirty="0" smtClean="0"/>
              <a:t>MSF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the difference?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3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LAF (Repo)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Bank cannot use SLR quota securities</a:t>
            </a:r>
          </a:p>
          <a:p>
            <a:r>
              <a:rPr lang="en-US" sz="4800" dirty="0" smtClean="0"/>
              <a:t>No limit. Borrow according to your securities.</a:t>
            </a:r>
          </a:p>
          <a:p>
            <a:r>
              <a:rPr lang="en-US" sz="4800" dirty="0" smtClean="0"/>
              <a:t>R%</a:t>
            </a:r>
            <a:endParaRPr lang="en-US" sz="4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Can use</a:t>
            </a:r>
          </a:p>
          <a:p>
            <a:r>
              <a:rPr lang="en-US" sz="6600" dirty="0" smtClean="0"/>
              <a:t>Maximum limit 0.75% NTDL.</a:t>
            </a:r>
          </a:p>
          <a:p>
            <a:r>
              <a:rPr lang="en-US" sz="6600" dirty="0" smtClean="0"/>
              <a:t>R+1%</a:t>
            </a:r>
            <a:endParaRPr lang="en-US" sz="6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3"/>
          </p:nvPr>
        </p:nvSpPr>
        <p:spPr>
          <a:prstGeom prst="roundRect">
            <a:avLst/>
          </a:prstGeom>
        </p:spPr>
        <p:txBody>
          <a:bodyPr/>
          <a:lstStyle/>
          <a:p>
            <a:r>
              <a:rPr lang="en-US" smtClean="0"/>
              <a:t>MSF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5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12" y="603315"/>
            <a:ext cx="10792643" cy="60708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80502" y="137504"/>
            <a:ext cx="3928761" cy="230832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6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Bank use these G-sec to borrow under MSF</a:t>
            </a:r>
          </a:p>
          <a:p>
            <a:pPr marL="0" lvl="1" algn="ctr"/>
            <a:r>
              <a:rPr lang="en-US" sz="36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0.75% of NDTL</a:t>
            </a:r>
          </a:p>
          <a:p>
            <a:pPr marL="0" lvl="1" algn="ctr"/>
            <a:r>
              <a:rPr lang="en-US" sz="36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=75 lakh borrow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634195" y="2445828"/>
            <a:ext cx="980386" cy="1494576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25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9" y="1087731"/>
            <a:ext cx="3550920" cy="26631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Reverse Repo Rate: Meaning?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77" y="1127787"/>
            <a:ext cx="2916936" cy="2916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004" y="4309784"/>
            <a:ext cx="1563624" cy="11727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50" y="4088487"/>
            <a:ext cx="1685544" cy="16153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50691" y="2262925"/>
            <a:ext cx="3739238" cy="707886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100 crore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66183" y="4021390"/>
            <a:ext cx="5219616" cy="1938992"/>
          </a:xfrm>
          <a:prstGeom prst="homePlate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RBI to Repurchase</a:t>
            </a:r>
          </a:p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@107 Cr.</a:t>
            </a:r>
          </a:p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After 7 days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9929" y="5482502"/>
            <a:ext cx="3928761" cy="1323439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Collateral: G-Sec</a:t>
            </a:r>
          </a:p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But not from SLR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8579" y="831635"/>
            <a:ext cx="4714188" cy="707886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Reverse Repo Rate 7%</a:t>
            </a:r>
          </a:p>
        </p:txBody>
      </p:sp>
    </p:spTree>
    <p:extLst>
      <p:ext uri="{BB962C8B-B14F-4D97-AF65-F5344CB8AC3E}">
        <p14:creationId xmlns:p14="http://schemas.microsoft.com/office/powerpoint/2010/main" val="213932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Reverse repo rate = “it is interest rate paid </a:t>
            </a:r>
            <a:r>
              <a:rPr lang="en-US" dirty="0">
                <a:solidFill>
                  <a:srgbClr val="FFC000"/>
                </a:solidFill>
              </a:rPr>
              <a:t>by</a:t>
            </a:r>
            <a:r>
              <a:rPr lang="en-US" dirty="0"/>
              <a:t> RBI to its </a:t>
            </a:r>
            <a:r>
              <a:rPr lang="en-US" dirty="0">
                <a:solidFill>
                  <a:srgbClr val="FFC000"/>
                </a:solidFill>
              </a:rPr>
              <a:t>clients</a:t>
            </a:r>
            <a:r>
              <a:rPr lang="en-US" dirty="0"/>
              <a:t> for short term loans.”</a:t>
            </a:r>
          </a:p>
          <a:p>
            <a:r>
              <a:rPr lang="en-US" dirty="0"/>
              <a:t> Central &amp; State </a:t>
            </a:r>
            <a:r>
              <a:rPr lang="en-US" dirty="0" smtClean="0"/>
              <a:t>Government, All Banks, NBFI</a:t>
            </a:r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Collateral</a:t>
            </a:r>
            <a:r>
              <a:rPr lang="en-US" dirty="0"/>
              <a:t>: government securities</a:t>
            </a:r>
          </a:p>
          <a:p>
            <a:r>
              <a:rPr lang="en-US" dirty="0"/>
              <a:t>2011: RR = Repo – 1%  (100 basis points).</a:t>
            </a:r>
          </a:p>
          <a:p>
            <a:r>
              <a:rPr lang="en-US" dirty="0" smtClean="0"/>
              <a:t>Dec 2014: </a:t>
            </a:r>
            <a:r>
              <a:rPr lang="en-US" dirty="0"/>
              <a:t>Repo = 8%. </a:t>
            </a:r>
          </a:p>
          <a:p>
            <a:r>
              <a:rPr lang="en-US" dirty="0"/>
              <a:t>Reverse repo =8-1=7%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Reverse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4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78829017"/>
              </p:ext>
            </p:extLst>
          </p:nvPr>
        </p:nvGraphicFramePr>
        <p:xfrm>
          <a:off x="1630347" y="254643"/>
          <a:ext cx="9597096" cy="2880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Up Arrow Callout 4"/>
          <p:cNvSpPr/>
          <p:nvPr/>
        </p:nvSpPr>
        <p:spPr>
          <a:xfrm>
            <a:off x="3085810" y="2082054"/>
            <a:ext cx="6528816" cy="436588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57365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POLICY RATE</a:t>
            </a:r>
          </a:p>
          <a:p>
            <a:r>
              <a:rPr lang="en-US" sz="36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1%= 100 basis points</a:t>
            </a:r>
          </a:p>
          <a:p>
            <a:r>
              <a:rPr lang="en-US" sz="36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8%- decreased by 25 basis points</a:t>
            </a:r>
          </a:p>
          <a:p>
            <a:r>
              <a:rPr lang="en-US" sz="36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8.00-0.25=7.75 (15/Jan/15)</a:t>
            </a:r>
            <a:endParaRPr lang="en-US" sz="3600" dirty="0">
              <a:solidFill>
                <a:schemeClr val="tx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38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013" y="1169532"/>
            <a:ext cx="3497526" cy="291693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During inflation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55" y="1169532"/>
            <a:ext cx="2916936" cy="2916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45" y="1169532"/>
            <a:ext cx="3550920" cy="2663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07137" y="3614303"/>
            <a:ext cx="3085618" cy="707886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Repo Rate 8%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44348" y="3629249"/>
            <a:ext cx="3282559" cy="707886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Car Loan 13%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38013" y="4694120"/>
            <a:ext cx="3282559" cy="707886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1,00,000</a:t>
            </a:r>
          </a:p>
        </p:txBody>
      </p:sp>
    </p:spTree>
    <p:extLst>
      <p:ext uri="{BB962C8B-B14F-4D97-AF65-F5344CB8AC3E}">
        <p14:creationId xmlns:p14="http://schemas.microsoft.com/office/powerpoint/2010/main" val="222301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013" y="1169532"/>
            <a:ext cx="3497526" cy="291693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During inflation: Tight money policy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55" y="1169532"/>
            <a:ext cx="2916936" cy="2916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45" y="1169532"/>
            <a:ext cx="3550920" cy="2663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07137" y="3614303"/>
            <a:ext cx="3085618" cy="707886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Repo Rate 8%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44348" y="3629249"/>
            <a:ext cx="3282559" cy="707886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Car Loan 13%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38013" y="4694120"/>
            <a:ext cx="3282559" cy="707886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70,000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34459" y="3896969"/>
            <a:ext cx="3254257" cy="707886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Repo Rate 18%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40309" y="3911018"/>
            <a:ext cx="3282559" cy="707886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Car Loan 36%</a:t>
            </a:r>
          </a:p>
        </p:txBody>
      </p:sp>
    </p:spTree>
    <p:extLst>
      <p:ext uri="{BB962C8B-B14F-4D97-AF65-F5344CB8AC3E}">
        <p14:creationId xmlns:p14="http://schemas.microsoft.com/office/powerpoint/2010/main" val="68211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 animBg="1"/>
      <p:bldP spid="9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 Essential for Economy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272" y="953008"/>
            <a:ext cx="3683000" cy="5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456" y="953008"/>
            <a:ext cx="3695700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40" y="953008"/>
            <a:ext cx="3175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2712370"/>
              </p:ext>
            </p:extLst>
          </p:nvPr>
        </p:nvGraphicFramePr>
        <p:xfrm>
          <a:off x="838200" y="914400"/>
          <a:ext cx="105156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Quant. Tool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Inflation</a:t>
                      </a:r>
                      <a:r>
                        <a:rPr lang="en-US" sz="4400" baseline="0" dirty="0" smtClean="0">
                          <a:latin typeface="Franklin Gothic Demi Cond" panose="020B0706030402020204" pitchFamily="34" charset="0"/>
                        </a:rPr>
                        <a:t> fight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CRR,</a:t>
                      </a:r>
                      <a:r>
                        <a:rPr lang="en-US" sz="6000" baseline="0" dirty="0" smtClean="0">
                          <a:latin typeface="Franklin Gothic Demi Cond" panose="020B0706030402020204" pitchFamily="34" charset="0"/>
                        </a:rPr>
                        <a:t> SLR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Increase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OMO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Sell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Policy</a:t>
                      </a:r>
                      <a:r>
                        <a:rPr lang="en-US" sz="6000" baseline="0" dirty="0" smtClean="0">
                          <a:latin typeface="Franklin Gothic Demi Cond" panose="020B0706030402020204" pitchFamily="34" charset="0"/>
                        </a:rPr>
                        <a:t> Rate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Increase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Monetary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36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1497369"/>
              </p:ext>
            </p:extLst>
          </p:nvPr>
        </p:nvGraphicFramePr>
        <p:xfrm>
          <a:off x="838200" y="914400"/>
          <a:ext cx="105156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Quant. Tool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Inflation</a:t>
                      </a:r>
                      <a:r>
                        <a:rPr lang="en-US" sz="4400" baseline="0" dirty="0" smtClean="0">
                          <a:latin typeface="Franklin Gothic Demi Cond" panose="020B0706030402020204" pitchFamily="34" charset="0"/>
                        </a:rPr>
                        <a:t> fight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Deflation fight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CRR,</a:t>
                      </a:r>
                      <a:r>
                        <a:rPr lang="en-US" sz="6000" baseline="0" dirty="0" smtClean="0">
                          <a:latin typeface="Franklin Gothic Demi Cond" panose="020B0706030402020204" pitchFamily="34" charset="0"/>
                        </a:rPr>
                        <a:t> SLR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Increase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Decrease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OMO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Sell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Buy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Policy</a:t>
                      </a:r>
                      <a:r>
                        <a:rPr lang="en-US" sz="6000" baseline="0" dirty="0" smtClean="0">
                          <a:latin typeface="Franklin Gothic Demi Cond" panose="020B0706030402020204" pitchFamily="34" charset="0"/>
                        </a:rPr>
                        <a:t> Rate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Increase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Decrease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Monetary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3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7" y="222318"/>
            <a:ext cx="9428445" cy="636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4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85" y="437550"/>
            <a:ext cx="8558004" cy="63783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75937" y="877185"/>
            <a:ext cx="3739238" cy="707886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Repo Rate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2762" y="3054776"/>
            <a:ext cx="3739238" cy="707886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CPI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52762" y="5383196"/>
            <a:ext cx="3739238" cy="707886"/>
          </a:xfrm>
          <a:prstGeom prst="homePlate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WPI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414021" y="1074656"/>
            <a:ext cx="3130466" cy="282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35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2846328"/>
              </p:ext>
            </p:extLst>
          </p:nvPr>
        </p:nvGraphicFramePr>
        <p:xfrm>
          <a:off x="304800" y="245096"/>
          <a:ext cx="11061539" cy="64958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3599"/>
                <a:gridCol w="1656648"/>
                <a:gridCol w="1220163"/>
                <a:gridCol w="1220163"/>
                <a:gridCol w="1220163"/>
                <a:gridCol w="1371411"/>
                <a:gridCol w="1220163"/>
                <a:gridCol w="1239229"/>
              </a:tblGrid>
              <a:tr h="12305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Bi-monthly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2014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Bank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Rate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MSF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Repo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RR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SLR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CRR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74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first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April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smtClean="0">
                          <a:latin typeface="Franklin Gothic Demi Cond" panose="020B0706030402020204" pitchFamily="34" charset="0"/>
                        </a:rPr>
                        <a:t>9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>
                          <a:latin typeface="Franklin Gothic Demi Cond" panose="020B0706030402020204" pitchFamily="34" charset="0"/>
                        </a:rPr>
                        <a:t>23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4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second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June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smtClean="0">
                          <a:latin typeface="Franklin Gothic Demi Cond" panose="020B0706030402020204" pitchFamily="34" charset="0"/>
                        </a:rPr>
                        <a:t>9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22.5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4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third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August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smtClean="0">
                          <a:latin typeface="Franklin Gothic Demi Cond" panose="020B0706030402020204" pitchFamily="34" charset="0"/>
                        </a:rPr>
                        <a:t>9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22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4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fourth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latin typeface="Franklin Gothic Demi Cond" panose="020B0706030402020204" pitchFamily="34" charset="0"/>
                        </a:rPr>
                        <a:t>Sept,30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smtClean="0">
                          <a:latin typeface="Franklin Gothic Demi Cond" panose="020B0706030402020204" pitchFamily="34" charset="0"/>
                        </a:rPr>
                        <a:t>9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22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4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Fifth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Dec, 2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smtClean="0">
                          <a:latin typeface="Franklin Gothic Demi Cond" panose="020B0706030402020204" pitchFamily="34" charset="0"/>
                        </a:rPr>
                        <a:t>9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22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4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Surprise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15/1/15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8.75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dirty="0" smtClean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7.75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22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4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74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Sixth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3-Feb-15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19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6247509"/>
              </p:ext>
            </p:extLst>
          </p:nvPr>
        </p:nvGraphicFramePr>
        <p:xfrm>
          <a:off x="304800" y="245096"/>
          <a:ext cx="11061539" cy="64958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3599"/>
                <a:gridCol w="1656648"/>
                <a:gridCol w="1220163"/>
                <a:gridCol w="1220163"/>
                <a:gridCol w="1220163"/>
                <a:gridCol w="1371411"/>
                <a:gridCol w="1220163"/>
                <a:gridCol w="1239229"/>
              </a:tblGrid>
              <a:tr h="12305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Bi-monthly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2014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Bank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Rate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MSF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+1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Repo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RR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-1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SLR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CRR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74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first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April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>
                          <a:latin typeface="Franklin Gothic Demi Cond" panose="020B0706030402020204" pitchFamily="34" charset="0"/>
                        </a:rPr>
                        <a:t>23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4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second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June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22.5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4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third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August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22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4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fourth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latin typeface="Franklin Gothic Demi Cond" panose="020B0706030402020204" pitchFamily="34" charset="0"/>
                        </a:rPr>
                        <a:t>Sept,30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22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4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Fifth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Dec, 2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22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4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err="1" smtClean="0">
                          <a:latin typeface="Franklin Gothic Demi Cond" panose="020B0706030402020204" pitchFamily="34" charset="0"/>
                        </a:rPr>
                        <a:t>Surprize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15/1/15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8.75</a:t>
                      </a:r>
                      <a:endParaRPr lang="en-US" sz="4400" dirty="0">
                        <a:solidFill>
                          <a:schemeClr val="tx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8.75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7.75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6.75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22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4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74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Sixth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3-Feb-15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solidFill>
                          <a:schemeClr val="tx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51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41675802"/>
              </p:ext>
            </p:extLst>
          </p:nvPr>
        </p:nvGraphicFramePr>
        <p:xfrm>
          <a:off x="0" y="1939014"/>
          <a:ext cx="11907000" cy="2470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9208" y="614820"/>
            <a:ext cx="3166844" cy="1055608"/>
          </a:xfrm>
          <a:prstGeom prst="wedgeRoundRectCallout">
            <a:avLst>
              <a:gd name="adj1" fmla="val 20528"/>
              <a:gd name="adj2" fmla="val 138012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Long term loan from RBI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4656" y="3895487"/>
            <a:ext cx="4017235" cy="2009061"/>
          </a:xfrm>
          <a:prstGeom prst="wedgeRoundRectCallout">
            <a:avLst>
              <a:gd name="adj1" fmla="val 45806"/>
              <a:gd name="adj2" fmla="val -63186"/>
              <a:gd name="adj3" fmla="val 16667"/>
            </a:avLst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8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Only for Sch. Commercial banks can borrow from RBI @this  Interest rate. Can even use SLR securities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41891" y="4326816"/>
            <a:ext cx="2947387" cy="1328023"/>
          </a:xfrm>
          <a:prstGeom prst="wedgeRoundRectCallout">
            <a:avLst>
              <a:gd name="adj1" fmla="val 33584"/>
              <a:gd name="adj2" fmla="val -105193"/>
              <a:gd name="adj3" fmla="val 16667"/>
            </a:avLst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4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What RBI pays to its clients for short term loans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9040" y="232185"/>
            <a:ext cx="5084064" cy="1328023"/>
          </a:xfrm>
          <a:prstGeom prst="wedgeRoundRectCallout">
            <a:avLst>
              <a:gd name="adj1" fmla="val -16452"/>
              <a:gd name="adj2" fmla="val 90398"/>
              <a:gd name="adj3" fmla="val 16667"/>
            </a:avLst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4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All clients can borrow short term loans from RBI @this interest rate. can’t use SLR securities though!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38445" y="4852803"/>
            <a:ext cx="4739611" cy="1328023"/>
          </a:xfrm>
          <a:prstGeom prst="wedgeRoundRectCallout">
            <a:avLst>
              <a:gd name="adj1" fmla="val -22739"/>
              <a:gd name="adj2" fmla="val -142704"/>
              <a:gd name="adj3" fmla="val 16667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4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Banks have to keep this much in cash, gold, G-sec &amp; other RBI approved securities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12138" y="306079"/>
            <a:ext cx="3418345" cy="1532334"/>
          </a:xfrm>
          <a:prstGeom prst="wedgeRoundRectCallout">
            <a:avLst>
              <a:gd name="adj1" fmla="val -13361"/>
              <a:gd name="adj2" fmla="val 90330"/>
              <a:gd name="adj3" fmla="val 16667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8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Have to set aside this much cash in reserve </a:t>
            </a:r>
          </a:p>
          <a:p>
            <a:pPr marL="0" lvl="1"/>
            <a:r>
              <a:rPr lang="en-US" sz="28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=no income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813" y="6456874"/>
            <a:ext cx="1036842" cy="26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8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terms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'Marginal Standing Facility Rate</a:t>
            </a:r>
            <a:r>
              <a:rPr lang="en-US" b="1" dirty="0"/>
              <a:t>' 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'Net Demand and Time Liabilities</a:t>
            </a:r>
            <a:r>
              <a:rPr lang="en-US" b="1" dirty="0"/>
              <a:t>', </a:t>
            </a:r>
            <a:r>
              <a:rPr lang="en-US" b="1" dirty="0" smtClean="0"/>
              <a:t>are </a:t>
            </a:r>
            <a:r>
              <a:rPr lang="en-US" b="1" dirty="0"/>
              <a:t>used in relation to</a:t>
            </a:r>
            <a:r>
              <a:rPr lang="en-US" dirty="0"/>
              <a:t> 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Banking operations 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dirty="0" smtClean="0"/>
              <a:t>communication </a:t>
            </a:r>
            <a:r>
              <a:rPr lang="en-US" dirty="0"/>
              <a:t>networking 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dirty="0"/>
              <a:t>military strategies 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dirty="0"/>
              <a:t>supply and demand of agricultural </a:t>
            </a:r>
            <a:r>
              <a:rPr lang="en-US" dirty="0" smtClean="0"/>
              <a:t>products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CSAT-2014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7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</a:t>
            </a:r>
            <a:br>
              <a:rPr lang="en-US" dirty="0" smtClean="0"/>
            </a:br>
            <a:r>
              <a:rPr lang="en-US" dirty="0" smtClean="0"/>
              <a:t>of Monetary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it failed to contain inflation? (2013-14)</a:t>
            </a:r>
          </a:p>
          <a:p>
            <a:r>
              <a:rPr lang="en-US" dirty="0" err="1" smtClean="0"/>
              <a:t>Urjit</a:t>
            </a:r>
            <a:r>
              <a:rPr lang="en-US" dirty="0" smtClean="0"/>
              <a:t> Patel Committee recommendations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9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31" y="958523"/>
            <a:ext cx="8234337" cy="545751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</a:t>
            </a:r>
            <a:r>
              <a:rPr lang="en-US" dirty="0" smtClean="0"/>
              <a:t>Policy rate affects </a:t>
            </a:r>
            <a:r>
              <a:rPr lang="en-US" dirty="0"/>
              <a:t>economy?</a:t>
            </a:r>
          </a:p>
        </p:txBody>
      </p:sp>
    </p:spTree>
    <p:extLst>
      <p:ext uri="{BB962C8B-B14F-4D97-AF65-F5344CB8AC3E}">
        <p14:creationId xmlns:p14="http://schemas.microsoft.com/office/powerpoint/2010/main" val="48979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35" y="3881159"/>
            <a:ext cx="1636329" cy="26181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862" y="3898211"/>
            <a:ext cx="1654916" cy="25757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935" y="3797813"/>
            <a:ext cx="1940814" cy="25877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523" y="3898211"/>
            <a:ext cx="1951126" cy="257574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Economy: </a:t>
            </a:r>
            <a:r>
              <a:rPr lang="en-US" strike="sngStrike" dirty="0" err="1" smtClean="0"/>
              <a:t>Dutt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Sundaram</a:t>
            </a:r>
            <a:r>
              <a:rPr lang="en-US" strike="sngStrike" dirty="0" smtClean="0"/>
              <a:t>, Uma </a:t>
            </a:r>
            <a:r>
              <a:rPr lang="en-US" strike="sngStrike" dirty="0" err="1" smtClean="0"/>
              <a:t>Kapila</a:t>
            </a:r>
            <a:endParaRPr lang="en-US" strike="sngStrik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50976"/>
            <a:ext cx="1803197" cy="265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116" y="950976"/>
            <a:ext cx="1691080" cy="2651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859906"/>
            <a:ext cx="1953768" cy="2833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915" y="950976"/>
            <a:ext cx="2560785" cy="32830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67" y="3758189"/>
            <a:ext cx="2070772" cy="2715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59975" y="3642360"/>
            <a:ext cx="5563924" cy="1754326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Budget Speech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Economic Survey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Newspaper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82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5" y="279447"/>
            <a:ext cx="8117716" cy="5771052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7406640" y="3302352"/>
          <a:ext cx="4190999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15813"/>
                <a:gridCol w="1675186"/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Billion</a:t>
                      </a:r>
                      <a:r>
                        <a:rPr lang="en-US" sz="3600" baseline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 Rs.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2013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</a:rPr>
                        <a:t>DEMAND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</a:rPr>
                        <a:t>8,142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</a:rPr>
                        <a:t>TIME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</a:rPr>
                        <a:t>77,963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47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People don’t have many investment </a:t>
            </a:r>
            <a:r>
              <a:rPr lang="en-US" sz="4800" dirty="0" smtClean="0"/>
              <a:t>alternatives. So, Commercial </a:t>
            </a:r>
            <a:r>
              <a:rPr lang="en-US" sz="4800" dirty="0"/>
              <a:t>banks have high deposits. </a:t>
            </a:r>
            <a:endParaRPr lang="en-US" sz="4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4800" dirty="0" smtClean="0"/>
              <a:t>Unorganized money market; Shroff; lack of financial inclusion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 smtClean="0"/>
              <a:t>Monsoon uncertainty, cyclone, flood, draughts =&gt; Supply side constrains</a:t>
            </a:r>
            <a:endParaRPr lang="en-US" sz="4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Monetary Policy: limitations (Developing-countries)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4763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 smtClean="0"/>
              <a:t>Crude oil, gold import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 smtClean="0"/>
              <a:t>Fiscal deficit, subsidy leakage, Black money, underground economy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 smtClean="0">
                <a:solidFill>
                  <a:srgbClr val="FFC000"/>
                </a:solidFill>
              </a:rPr>
              <a:t>Solution:</a:t>
            </a:r>
            <a:r>
              <a:rPr lang="en-US" sz="4800" dirty="0" smtClean="0"/>
              <a:t> Urjit Patel Committee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Monetary Policy: limitations (Developing-countries)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323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277938"/>
          <a:ext cx="10515600" cy="4899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Committees by RBI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22885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3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225" y="1947863"/>
            <a:ext cx="302895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Expert Committee to Revise and Strengthen the </a:t>
            </a:r>
            <a:r>
              <a:rPr lang="en-US" b="1" dirty="0"/>
              <a:t>Monetary Policy </a:t>
            </a:r>
            <a:r>
              <a:rPr lang="en-US" b="1" dirty="0" smtClean="0"/>
              <a:t>Framework</a:t>
            </a:r>
          </a:p>
          <a:p>
            <a:r>
              <a:rPr lang="en-US" dirty="0" smtClean="0"/>
              <a:t>January 2014 report:</a:t>
            </a:r>
          </a:p>
          <a:p>
            <a:pPr marL="0" indent="0">
              <a:buNone/>
            </a:pPr>
            <a:r>
              <a:rPr lang="en-US" u="sng" dirty="0" smtClean="0">
                <a:solidFill>
                  <a:srgbClr val="FFC000"/>
                </a:solidFill>
              </a:rPr>
              <a:t>Three Major Recommendation:</a:t>
            </a:r>
          </a:p>
          <a:p>
            <a:pPr marL="1143000" indent="-1143000">
              <a:buFont typeface="+mj-lt"/>
              <a:buAutoNum type="arabicPeriod"/>
            </a:pPr>
            <a:r>
              <a:rPr lang="en-US" dirty="0" smtClean="0"/>
              <a:t>RBI inflation targets (2-6%)</a:t>
            </a:r>
            <a:endParaRPr lang="en-US" dirty="0"/>
          </a:p>
          <a:p>
            <a:pPr marL="1143000" indent="-1143000">
              <a:buFont typeface="+mj-lt"/>
              <a:buAutoNum type="arabicPeriod"/>
            </a:pPr>
            <a:r>
              <a:rPr lang="en-US" dirty="0"/>
              <a:t>Government help RBI</a:t>
            </a:r>
          </a:p>
          <a:p>
            <a:pPr marL="1143000" indent="-1143000">
              <a:buFont typeface="+mj-lt"/>
              <a:buAutoNum type="arabicPeriod"/>
            </a:pPr>
            <a:r>
              <a:rPr lang="en-US" dirty="0"/>
              <a:t>RBI fix accountability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Monetary </a:t>
            </a:r>
            <a:br>
              <a:rPr lang="en-US" dirty="0" smtClean="0"/>
            </a:br>
            <a:r>
              <a:rPr lang="en-US" dirty="0" smtClean="0"/>
              <a:t>Policy</a:t>
            </a:r>
            <a:br>
              <a:rPr lang="en-US" dirty="0" smtClean="0"/>
            </a:br>
            <a:r>
              <a:rPr lang="en-US" dirty="0" smtClean="0"/>
              <a:t>Reforms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Urjit Patel</a:t>
            </a:r>
          </a:p>
        </p:txBody>
      </p:sp>
    </p:spTree>
    <p:extLst>
      <p:ext uri="{BB962C8B-B14F-4D97-AF65-F5344CB8AC3E}">
        <p14:creationId xmlns:p14="http://schemas.microsoft.com/office/powerpoint/2010/main" val="192698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Until Now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WPI</a:t>
            </a:r>
          </a:p>
          <a:p>
            <a:r>
              <a:rPr lang="en-US" dirty="0" smtClean="0"/>
              <a:t>But 60% GDP comes from service sector.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Multi-targets:</a:t>
            </a:r>
            <a:r>
              <a:rPr lang="en-US" dirty="0" smtClean="0"/>
              <a:t> reduce inflation, GDP growth, employment growth….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CPI (All India Urban + Rural)</a:t>
            </a:r>
          </a:p>
          <a:p>
            <a:r>
              <a:rPr lang="en-US" dirty="0" smtClean="0"/>
              <a:t>Minimum inflation: 2%</a:t>
            </a:r>
          </a:p>
          <a:p>
            <a:r>
              <a:rPr lang="en-US" dirty="0" smtClean="0"/>
              <a:t>Maximum 6%</a:t>
            </a:r>
          </a:p>
          <a:p>
            <a:r>
              <a:rPr lang="en-US" dirty="0" smtClean="0"/>
              <a:t>=4% (+/- 2% band)</a:t>
            </a:r>
          </a:p>
          <a:p>
            <a:r>
              <a:rPr lang="en-US" dirty="0" smtClean="0"/>
              <a:t>Similar system in Mexico, S.Africa, Israel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err="1" smtClean="0"/>
              <a:t>Urjit</a:t>
            </a:r>
            <a:r>
              <a:rPr lang="en-US" dirty="0" smtClean="0"/>
              <a:t> Patel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4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Chile: </a:t>
            </a:r>
          </a:p>
          <a:p>
            <a:r>
              <a:rPr lang="en-US" sz="2400" dirty="0" smtClean="0"/>
              <a:t>90s CPI 25%</a:t>
            </a:r>
          </a:p>
          <a:p>
            <a:r>
              <a:rPr lang="en-US" sz="2400" dirty="0" smtClean="0"/>
              <a:t>2000s: CPI target 3% (+/- 1% band)</a:t>
            </a:r>
            <a:endParaRPr lang="en-US" sz="24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Nominal Anchor 4% CPI: When? Timeframe</a:t>
            </a:r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8293071"/>
              </p:ext>
            </p:extLst>
          </p:nvPr>
        </p:nvGraphicFramePr>
        <p:xfrm>
          <a:off x="6134457" y="795523"/>
          <a:ext cx="5507646" cy="5457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98" y="3145858"/>
            <a:ext cx="4762987" cy="289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6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3431356"/>
            <a:ext cx="10515600" cy="31296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Policy rate= LAF repo Rate </a:t>
            </a:r>
          </a:p>
          <a:p>
            <a:r>
              <a:rPr lang="en-US" dirty="0" smtClean="0"/>
              <a:t>Decided by voting in MPC.</a:t>
            </a:r>
          </a:p>
          <a:p>
            <a:r>
              <a:rPr lang="en-US" dirty="0" smtClean="0"/>
              <a:t>Reverse repo=-1% (100 basis point)</a:t>
            </a:r>
          </a:p>
          <a:p>
            <a:r>
              <a:rPr lang="en-US" dirty="0" smtClean="0"/>
              <a:t>MSF=+1%</a:t>
            </a:r>
          </a:p>
          <a:p>
            <a:r>
              <a:rPr lang="en-US" dirty="0" smtClean="0"/>
              <a:t>Spread +1/-1 should not be changed frequently</a:t>
            </a:r>
          </a:p>
          <a:p>
            <a:r>
              <a:rPr lang="en-US" dirty="0" smtClean="0"/>
              <a:t>Keep Repo higher than CPI</a:t>
            </a:r>
          </a:p>
          <a:p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Nominal Anchor 4% CPI: How? RBI?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65086025"/>
              </p:ext>
            </p:extLst>
          </p:nvPr>
        </p:nvGraphicFramePr>
        <p:xfrm>
          <a:off x="1856591" y="1014516"/>
          <a:ext cx="7727297" cy="1856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21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304800" y="983646"/>
          <a:ext cx="11049000" cy="56067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15447"/>
                <a:gridCol w="2091109"/>
                <a:gridCol w="1540154"/>
                <a:gridCol w="1540154"/>
                <a:gridCol w="1150736"/>
                <a:gridCol w="2311400"/>
              </a:tblGrid>
              <a:tr h="1693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latin typeface="Franklin Gothic Demi Cond" panose="020B0706030402020204" pitchFamily="34" charset="0"/>
                        </a:rPr>
                        <a:t>Bi-monthly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 smtClean="0">
                          <a:latin typeface="Franklin Gothic Demi Cond" panose="020B0706030402020204" pitchFamily="34" charset="0"/>
                        </a:rPr>
                        <a:t>Policy</a:t>
                      </a:r>
                      <a:endParaRPr lang="en-US" sz="28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>
                          <a:latin typeface="Franklin Gothic Demi Cond" panose="020B0706030402020204" pitchFamily="34" charset="0"/>
                        </a:rPr>
                        <a:t>2014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MSF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Repo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RR 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Repo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CPI</a:t>
                      </a:r>
                      <a:r>
                        <a:rPr lang="en-US" sz="4000" b="0" baseline="0" dirty="0" smtClean="0">
                          <a:latin typeface="Franklin Gothic Demi Cond" panose="020B0706030402020204" pitchFamily="34" charset="0"/>
                        </a:rPr>
                        <a:t> target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827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first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latin typeface="Franklin Gothic Demi Cond" panose="020B0706030402020204" pitchFamily="34" charset="0"/>
                        </a:rPr>
                        <a:t>April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>
                          <a:latin typeface="Franklin Gothic Demi Cond" panose="020B0706030402020204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started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827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second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latin typeface="Franklin Gothic Demi Cond" panose="020B0706030402020204" pitchFamily="34" charset="0"/>
                        </a:rPr>
                        <a:t>June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>
                          <a:latin typeface="Franklin Gothic Demi Cond" panose="020B0706030402020204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827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third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latin typeface="Franklin Gothic Demi Cond" panose="020B0706030402020204" pitchFamily="34" charset="0"/>
                        </a:rPr>
                        <a:t>August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dirty="0">
                          <a:latin typeface="Franklin Gothic Demi Cond" panose="020B0706030402020204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827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fourth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latin typeface="Franklin Gothic Demi Cond" panose="020B0706030402020204" pitchFamily="34" charset="0"/>
                        </a:rPr>
                        <a:t>Sept,30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dirty="0">
                          <a:latin typeface="Franklin Gothic Demi Cond" panose="020B0706030402020204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Monetary policy under </a:t>
            </a:r>
            <a:r>
              <a:rPr lang="en-US" dirty="0" err="1" smtClean="0"/>
              <a:t>Rajan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2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38200" y="1020763"/>
          <a:ext cx="5181190" cy="33478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77041"/>
                <a:gridCol w="2404149"/>
              </a:tblGrid>
              <a:tr h="1693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 smtClean="0">
                          <a:latin typeface="Franklin Gothic Demi Cond" panose="020B0706030402020204" pitchFamily="34" charset="0"/>
                        </a:rPr>
                        <a:t>January</a:t>
                      </a:r>
                      <a:endParaRPr lang="en-US" sz="2800" b="0" dirty="0">
                        <a:latin typeface="Franklin Gothic Demi Cond" panose="020B0706030402020204" pitchFamily="34" charset="0"/>
                      </a:endParaRPr>
                    </a:p>
                  </a:txBody>
                  <a:tcPr marL="78846" marR="78846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 smtClean="0">
                          <a:latin typeface="Franklin Gothic Demi Cond" panose="020B0706030402020204" pitchFamily="34" charset="0"/>
                        </a:rPr>
                        <a:t>CPI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 smtClean="0">
                          <a:latin typeface="Franklin Gothic Demi Cond" panose="020B0706030402020204" pitchFamily="34" charset="0"/>
                        </a:rPr>
                        <a:t>Target</a:t>
                      </a:r>
                      <a:endParaRPr lang="en-US" sz="3600" b="0" dirty="0">
                        <a:latin typeface="Franklin Gothic Demi Cond" panose="020B0706030402020204" pitchFamily="34" charset="0"/>
                      </a:endParaRPr>
                    </a:p>
                  </a:txBody>
                  <a:tcPr marL="78846" marR="78846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827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2015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78846" marR="78846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latin typeface="Franklin Gothic Demi Cond" panose="020B0706030402020204" pitchFamily="34" charset="0"/>
                        </a:rPr>
                        <a:t>8%</a:t>
                      </a:r>
                      <a:endParaRPr lang="en-US" sz="3600" dirty="0">
                        <a:latin typeface="Franklin Gothic Demi Cond" panose="020B0706030402020204" pitchFamily="34" charset="0"/>
                      </a:endParaRPr>
                    </a:p>
                  </a:txBody>
                  <a:tcPr marL="78846" marR="78846" marT="0" marB="0" anchor="ctr"/>
                </a:tc>
              </a:tr>
              <a:tr h="827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2016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78846" marR="78846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latin typeface="Franklin Gothic Demi Cond" panose="020B0706030402020204" pitchFamily="34" charset="0"/>
                        </a:rPr>
                        <a:t>6%</a:t>
                      </a:r>
                      <a:endParaRPr lang="en-US" sz="3600" dirty="0">
                        <a:latin typeface="Franklin Gothic Demi Cond" panose="020B0706030402020204" pitchFamily="34" charset="0"/>
                      </a:endParaRPr>
                    </a:p>
                  </a:txBody>
                  <a:tcPr marL="78846" marR="78846" marT="0" marB="0" anchor="ctr"/>
                </a:tc>
              </a:tr>
            </a:tbl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>
                <a:solidFill>
                  <a:srgbClr val="FFC000"/>
                </a:solidFill>
              </a:rPr>
              <a:t>Challenges:</a:t>
            </a:r>
          </a:p>
          <a:p>
            <a:r>
              <a:rPr lang="en-US" dirty="0" smtClean="0"/>
              <a:t>60% El Nino</a:t>
            </a:r>
          </a:p>
          <a:p>
            <a:r>
              <a:rPr lang="en-US" dirty="0" smtClean="0"/>
              <a:t>Geopolitical problems</a:t>
            </a:r>
          </a:p>
          <a:p>
            <a:r>
              <a:rPr lang="en-US" dirty="0" smtClean="0"/>
              <a:t>Subsidies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Monetary policy under </a:t>
            </a:r>
            <a:r>
              <a:rPr lang="en-US" dirty="0" err="1" smtClean="0"/>
              <a:t>Rajan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61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DARK_July_201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DARK_July_2014" id="{66391408-A378-4FC7-82BE-7EAA51666DA9}" vid="{CDE52B91-8DEE-4FB6-BDAE-5B48A68A2B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PPT_DARK_July_2014</Template>
  <TotalTime>467</TotalTime>
  <Words>3221</Words>
  <Application>Microsoft Office PowerPoint</Application>
  <PresentationFormat>Widescreen</PresentationFormat>
  <Paragraphs>917</Paragraphs>
  <Slides>109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5" baseType="lpstr">
      <vt:lpstr>Adobe Gothic Std B</vt:lpstr>
      <vt:lpstr>Kozuka Gothic Pro B</vt:lpstr>
      <vt:lpstr>Arial</vt:lpstr>
      <vt:lpstr>Arial Black</vt:lpstr>
      <vt:lpstr>Calibri</vt:lpstr>
      <vt:lpstr>Calibri Light</vt:lpstr>
      <vt:lpstr>DINPro-Black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Times New Roman</vt:lpstr>
      <vt:lpstr>Wingdings</vt:lpstr>
      <vt:lpstr>PPT_DARK_July_2014</vt:lpstr>
      <vt:lpstr>Economy</vt:lpstr>
      <vt:lpstr>7 Pillars of Economy for UPSC</vt:lpstr>
      <vt:lpstr>7 Pillars of Economy</vt:lpstr>
      <vt:lpstr>After economic survey is out</vt:lpstr>
      <vt:lpstr>Type #1: 7 Pillar focus</vt:lpstr>
      <vt:lpstr>PowerPoint Presentation</vt:lpstr>
      <vt:lpstr>PowerPoint Presentation</vt:lpstr>
      <vt:lpstr>Not Essential for Economy</vt:lpstr>
      <vt:lpstr>Economy: Dutt Sundaram, Uma Kapila</vt:lpstr>
      <vt:lpstr>Deadline: by the End of March 2015</vt:lpstr>
      <vt:lpstr>PowerPoint Presentation</vt:lpstr>
      <vt:lpstr>Before money was invented</vt:lpstr>
      <vt:lpstr>Birth &amp; Evolution</vt:lpstr>
      <vt:lpstr>PowerPoint Presentation</vt:lpstr>
      <vt:lpstr>Supply Demand</vt:lpstr>
      <vt:lpstr>Inflation</vt:lpstr>
      <vt:lpstr>Inflation: increase supply</vt:lpstr>
      <vt:lpstr>Reduce demand by ▼ money supply</vt:lpstr>
      <vt:lpstr>PowerPoint Presentation</vt:lpstr>
      <vt:lpstr>Monetary Policy: Instruments?</vt:lpstr>
      <vt:lpstr>Reserve Ratios</vt:lpstr>
      <vt:lpstr>Reserve Ratios</vt:lpstr>
      <vt:lpstr>Liabilities of a Bank</vt:lpstr>
      <vt:lpstr>Reserve ratio counted on NDTL</vt:lpstr>
      <vt:lpstr>1/1/2015</vt:lpstr>
      <vt:lpstr>PowerPoint Presentation</vt:lpstr>
      <vt:lpstr>Cash Reserve Ratio (CRR)</vt:lpstr>
      <vt:lpstr>Statutory Liquidity Ratio</vt:lpstr>
      <vt:lpstr>Fortnight lag</vt:lpstr>
      <vt:lpstr>Reserve Ratios</vt:lpstr>
      <vt:lpstr>PowerPoint Presentation</vt:lpstr>
      <vt:lpstr>Cyclic fluctuation: Inflation</vt:lpstr>
      <vt:lpstr>Cyclic fluctuation: Inflation</vt:lpstr>
      <vt:lpstr>Hike in Bank Loan Interest Rates</vt:lpstr>
      <vt:lpstr>Hike in Bank Loan Interest Rates</vt:lpstr>
      <vt:lpstr>PowerPoint Presentation</vt:lpstr>
      <vt:lpstr>PowerPoint Presentation</vt:lpstr>
      <vt:lpstr>Monetary Policy: Quantitative Tools: Reserve Ratios</vt:lpstr>
      <vt:lpstr>Monetary Policy: Quantitative Tools: Reserve Ratios</vt:lpstr>
      <vt:lpstr>Mock Question</vt:lpstr>
      <vt:lpstr>Mock Question</vt:lpstr>
      <vt:lpstr>Mock Question</vt:lpstr>
      <vt:lpstr>Mock Question UPSC 2010</vt:lpstr>
      <vt:lpstr>Mock Question UPSC 2010</vt:lpstr>
      <vt:lpstr>PowerPoint Presentation</vt:lpstr>
      <vt:lpstr>Reserve Ratios</vt:lpstr>
      <vt:lpstr>PowerPoint Presentation</vt:lpstr>
      <vt:lpstr>Monetary Policy Quantitative tools</vt:lpstr>
      <vt:lpstr>Government securities</vt:lpstr>
      <vt:lpstr>Inflation: Open Market Ops.</vt:lpstr>
      <vt:lpstr>Inflation: Open Market Ops.</vt:lpstr>
      <vt:lpstr>Why would banks bother with OMO?</vt:lpstr>
      <vt:lpstr>Liquidity / money supply</vt:lpstr>
      <vt:lpstr>PowerPoint Presentation</vt:lpstr>
      <vt:lpstr>PowerPoint Presentation</vt:lpstr>
      <vt:lpstr>PowerPoint Presentation</vt:lpstr>
      <vt:lpstr>MCQ (UPSC-2013)</vt:lpstr>
      <vt:lpstr>MCQ (UPSC-2013)</vt:lpstr>
      <vt:lpstr>PowerPoint Presentation</vt:lpstr>
      <vt:lpstr>PowerPoint Presentation</vt:lpstr>
      <vt:lpstr>PowerPoint Presentation</vt:lpstr>
      <vt:lpstr>Monetary Policy Quantitative tools</vt:lpstr>
      <vt:lpstr>Bank Rate: Meaning?</vt:lpstr>
      <vt:lpstr>PowerPoint Presentation</vt:lpstr>
      <vt:lpstr>Monetary Policy</vt:lpstr>
      <vt:lpstr>Bank Rate: WHY?</vt:lpstr>
      <vt:lpstr>CRR, SLR Fortnight lag</vt:lpstr>
      <vt:lpstr>PowerPoint Presentation</vt:lpstr>
      <vt:lpstr>LAF: Liquidity Adjustment Facility (2000)</vt:lpstr>
      <vt:lpstr>Repo Rate: Meaning?</vt:lpstr>
      <vt:lpstr>PowerPoint Presentation</vt:lpstr>
      <vt:lpstr>What’s the difference?</vt:lpstr>
      <vt:lpstr>PowerPoint Presentation</vt:lpstr>
      <vt:lpstr>PowerPoint Presentation</vt:lpstr>
      <vt:lpstr>Reverse Repo Rate: Meaning?</vt:lpstr>
      <vt:lpstr>Reverse Repo</vt:lpstr>
      <vt:lpstr>PowerPoint Presentation</vt:lpstr>
      <vt:lpstr>During inflation</vt:lpstr>
      <vt:lpstr>During inflation: Tight money policy</vt:lpstr>
      <vt:lpstr>Monetary Policy</vt:lpstr>
      <vt:lpstr>Monetary Policy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CSAT-2014</vt:lpstr>
      <vt:lpstr>Limitation of Monetary policy</vt:lpstr>
      <vt:lpstr>How does Policy rate affects economy?</vt:lpstr>
      <vt:lpstr>PowerPoint Presentation</vt:lpstr>
      <vt:lpstr>Monetary Policy: limitations (Developing-countries)</vt:lpstr>
      <vt:lpstr>Monetary Policy: limitations (Developing-countries)</vt:lpstr>
      <vt:lpstr>Committees by RBI</vt:lpstr>
      <vt:lpstr>Monetary  Policy Reforms</vt:lpstr>
      <vt:lpstr>PowerPoint Presentation</vt:lpstr>
      <vt:lpstr>Nominal Anchor 4% CPI: When? Timeframe</vt:lpstr>
      <vt:lpstr>Nominal Anchor 4% CPI: How? RBI?</vt:lpstr>
      <vt:lpstr>Monetary policy under Rajan</vt:lpstr>
      <vt:lpstr>Monetary policy under Rajan</vt:lpstr>
      <vt:lpstr>PowerPoint Presentation</vt:lpstr>
      <vt:lpstr>Monetary Policy</vt:lpstr>
      <vt:lpstr>Government to help RBI</vt:lpstr>
      <vt:lpstr>PowerPoint Presentation</vt:lpstr>
      <vt:lpstr>Monetary Policy: accountability in India</vt:lpstr>
      <vt:lpstr>PowerPoint Presentation</vt:lpstr>
      <vt:lpstr>Urjit: Monetary Policy: accountability in India</vt:lpstr>
      <vt:lpstr>PowerPoint Presentation</vt:lpstr>
      <vt:lpstr>Monetary Policy</vt:lpstr>
      <vt:lpstr>Next time</vt:lpstr>
    </vt:vector>
  </TitlesOfParts>
  <Company>Mrunal.org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CSAT 2015 </dc:title>
  <dc:creator>Mrunal Patel</dc:creator>
  <cp:lastModifiedBy>Mrunal Patel</cp:lastModifiedBy>
  <cp:revision>359</cp:revision>
  <dcterms:created xsi:type="dcterms:W3CDTF">2014-12-13T01:23:11Z</dcterms:created>
  <dcterms:modified xsi:type="dcterms:W3CDTF">2015-01-25T03:55:46Z</dcterms:modified>
</cp:coreProperties>
</file>